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Playfair Displ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Xiang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79A3D8-9FBE-4992-BF24-EA5C50DFC870}">
  <a:tblStyle styleId="{6179A3D8-9FBE-4992-BF24-EA5C50DFC870}"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4AAF427-24BF-4051-BBFA-9D702B0364F7}" styleName="Table_1">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20" Type="http://schemas.openxmlformats.org/officeDocument/2006/relationships/slide" Target="slides/slide12.xml"/><Relationship Id="rId42" Type="http://schemas.openxmlformats.org/officeDocument/2006/relationships/font" Target="fonts/PlayfairDisplay-boldItalic.fntdata"/><Relationship Id="rId41" Type="http://schemas.openxmlformats.org/officeDocument/2006/relationships/font" Target="fonts/PlayfairDisplay-italic.fntdata"/><Relationship Id="rId22" Type="http://schemas.openxmlformats.org/officeDocument/2006/relationships/slide" Target="slides/slide14.xml"/><Relationship Id="rId44" Type="http://schemas.openxmlformats.org/officeDocument/2006/relationships/font" Target="fonts/Lato-bold.fntdata"/><Relationship Id="rId21" Type="http://schemas.openxmlformats.org/officeDocument/2006/relationships/slide" Target="slides/slide13.xml"/><Relationship Id="rId43" Type="http://schemas.openxmlformats.org/officeDocument/2006/relationships/font" Target="fonts/Lato-regular.fntdata"/><Relationship Id="rId24" Type="http://schemas.openxmlformats.org/officeDocument/2006/relationships/slide" Target="slides/slide16.xml"/><Relationship Id="rId46" Type="http://schemas.openxmlformats.org/officeDocument/2006/relationships/font" Target="fonts/Lato-boldItalic.fntdata"/><Relationship Id="rId23" Type="http://schemas.openxmlformats.org/officeDocument/2006/relationships/slide" Target="slides/slide15.xml"/><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PlayfairDisplay-regular.fntdata"/><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1-08T20:18:37.364">
    <p:pos x="6000" y="0"/>
    <p:text>The original video can not be played;
Instead, I upload a gif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4" name="Shape 22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35" name="Shape 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36" name="Shape 23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49" name="Shape 24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57" name="Shape 1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8" name="Shape 15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0" name="Shape 17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87" name="Shape 1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8" name="Shape 18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9" name="Shape 19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45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10"/>
            <a:ext cx="7772400" cy="1257300"/>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425" y="1438275"/>
            <a:ext cx="3714750" cy="19812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825" y="-466725"/>
            <a:ext cx="371475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75" y="-1133475"/>
            <a:ext cx="2914650" cy="792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400" cy="425053"/>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400" cy="603646"/>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8"/>
            <a:ext cx="3008313" cy="871537"/>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8"/>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313" cy="3518297"/>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2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5"/>
            <a:ext cx="4041775"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3" y="3305175"/>
            <a:ext cx="7772400" cy="1021556"/>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47"/>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800"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2" y="57150"/>
            <a:ext cx="1587" cy="114300"/>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gif"/><Relationship Id="rId4" Type="http://schemas.openxmlformats.org/officeDocument/2006/relationships/image" Target="../media/image18.pn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21.png"/><Relationship Id="rId5"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hyperlink" Target="http://www.youtube.com/watch?v=Rxh6d_rJHpA" TargetMode="External"/><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jp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2.png"/><Relationship Id="rId7"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0.png"/><Relationship Id="rId7"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3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a:t>Sprint TWO</a:t>
            </a:r>
          </a:p>
        </p:txBody>
      </p:sp>
      <p:pic>
        <p:nvPicPr>
          <p:cNvPr id="144" name="Shape 144"/>
          <p:cNvPicPr preferRelativeResize="0"/>
          <p:nvPr/>
        </p:nvPicPr>
        <p:blipFill>
          <a:blip r:embed="rId3">
            <a:alphaModFix/>
          </a:blip>
          <a:stretch>
            <a:fillRect/>
          </a:stretch>
        </p:blipFill>
        <p:spPr>
          <a:xfrm>
            <a:off x="609600" y="162500"/>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6"/>
            <a:ext cx="5003549" cy="2613500"/>
          </a:xfrm>
          <a:prstGeom prst="rect">
            <a:avLst/>
          </a:prstGeom>
          <a:noFill/>
          <a:ln>
            <a:noFill/>
          </a:ln>
        </p:spPr>
      </p:pic>
      <p:sp>
        <p:nvSpPr>
          <p:cNvPr id="146" name="Shape 146"/>
          <p:cNvSpPr txBox="1"/>
          <p:nvPr/>
        </p:nvSpPr>
        <p:spPr>
          <a:xfrm>
            <a:off x="593475" y="2101900"/>
            <a:ext cx="3004500" cy="24852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147" name="Shape 147"/>
          <p:cNvPicPr preferRelativeResize="0"/>
          <p:nvPr/>
        </p:nvPicPr>
        <p:blipFill>
          <a:blip r:embed="rId5">
            <a:alphaModFix/>
          </a:blip>
          <a:stretch>
            <a:fillRect/>
          </a:stretch>
        </p:blipFill>
        <p:spPr>
          <a:xfrm>
            <a:off x="174399" y="2173713"/>
            <a:ext cx="3423575" cy="2341575"/>
          </a:xfrm>
          <a:prstGeom prst="rect">
            <a:avLst/>
          </a:prstGeom>
          <a:noFill/>
          <a:ln>
            <a:noFill/>
          </a:ln>
        </p:spPr>
      </p:pic>
      <p:sp>
        <p:nvSpPr>
          <p:cNvPr id="148" name="Shape 148"/>
          <p:cNvSpPr txBox="1"/>
          <p:nvPr/>
        </p:nvSpPr>
        <p:spPr>
          <a:xfrm>
            <a:off x="3767000" y="3713650"/>
            <a:ext cx="3612300" cy="1131900"/>
          </a:xfrm>
          <a:prstGeom prst="rect">
            <a:avLst/>
          </a:prstGeom>
          <a:noFill/>
          <a:ln>
            <a:noFill/>
          </a:ln>
        </p:spPr>
        <p:txBody>
          <a:bodyPr anchorCtr="0" anchor="t" bIns="91425" lIns="91425" rIns="91425" wrap="square" tIns="91425">
            <a:noAutofit/>
          </a:bodyPr>
          <a:lstStyle/>
          <a:p>
            <a:pPr lvl="0">
              <a:spcBef>
                <a:spcPts val="0"/>
              </a:spcBef>
              <a:buNone/>
            </a:pPr>
            <a:r>
              <a:rPr lang="en" sz="1200"/>
              <a:t>Lu Min, </a:t>
            </a:r>
          </a:p>
          <a:p>
            <a:pPr lvl="0">
              <a:spcBef>
                <a:spcPts val="0"/>
              </a:spcBef>
              <a:buNone/>
            </a:pPr>
            <a:r>
              <a:rPr lang="en" sz="1200"/>
              <a:t>Weicheng Yu,</a:t>
            </a:r>
          </a:p>
          <a:p>
            <a:pPr lvl="0">
              <a:spcBef>
                <a:spcPts val="0"/>
              </a:spcBef>
              <a:buNone/>
            </a:pPr>
            <a:r>
              <a:rPr lang="en" sz="1200"/>
              <a:t>Yansen Liu</a:t>
            </a:r>
          </a:p>
          <a:p>
            <a:pPr lvl="0">
              <a:spcBef>
                <a:spcPts val="0"/>
              </a:spcBef>
              <a:buNone/>
            </a:pPr>
            <a:r>
              <a:rPr lang="en" sz="1200"/>
              <a:t>Xiang Chen,</a:t>
            </a:r>
          </a:p>
          <a:p>
            <a:pPr lvl="0">
              <a:spcBef>
                <a:spcPts val="0"/>
              </a:spcBef>
              <a:buNone/>
            </a:pPr>
            <a:r>
              <a:rPr lang="en" sz="1200"/>
              <a:t>Dawei Li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27" name="Shape 227"/>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28" name="Shape 228"/>
          <p:cNvSpPr txBox="1"/>
          <p:nvPr>
            <p:ph type="title"/>
          </p:nvPr>
        </p:nvSpPr>
        <p:spPr>
          <a:xfrm>
            <a:off x="210100" y="56785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Deployment</a:t>
            </a:r>
          </a:p>
        </p:txBody>
      </p:sp>
      <p:sp>
        <p:nvSpPr>
          <p:cNvPr id="229" name="Shape 229"/>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vps.jpg" id="230" name="Shape 230"/>
          <p:cNvPicPr preferRelativeResize="0"/>
          <p:nvPr/>
        </p:nvPicPr>
        <p:blipFill>
          <a:blip r:embed="rId3">
            <a:alphaModFix/>
          </a:blip>
          <a:stretch>
            <a:fillRect/>
          </a:stretch>
        </p:blipFill>
        <p:spPr>
          <a:xfrm>
            <a:off x="210100" y="1421299"/>
            <a:ext cx="4389800" cy="2072950"/>
          </a:xfrm>
          <a:prstGeom prst="rect">
            <a:avLst/>
          </a:prstGeom>
          <a:noFill/>
          <a:ln>
            <a:noFill/>
          </a:ln>
        </p:spPr>
      </p:pic>
      <p:pic>
        <p:nvPicPr>
          <p:cNvPr descr="digitalocean.png" id="231" name="Shape 231"/>
          <p:cNvPicPr preferRelativeResize="0"/>
          <p:nvPr/>
        </p:nvPicPr>
        <p:blipFill>
          <a:blip r:embed="rId4">
            <a:alphaModFix/>
          </a:blip>
          <a:stretch>
            <a:fillRect/>
          </a:stretch>
        </p:blipFill>
        <p:spPr>
          <a:xfrm>
            <a:off x="5059925" y="1283700"/>
            <a:ext cx="3679850" cy="2348151"/>
          </a:xfrm>
          <a:prstGeom prst="rect">
            <a:avLst/>
          </a:prstGeom>
          <a:noFill/>
          <a:ln>
            <a:noFill/>
          </a:ln>
        </p:spPr>
      </p:pic>
      <p:sp>
        <p:nvSpPr>
          <p:cNvPr id="232" name="Shape 232"/>
          <p:cNvSpPr txBox="1"/>
          <p:nvPr/>
        </p:nvSpPr>
        <p:spPr>
          <a:xfrm>
            <a:off x="2869250" y="3578550"/>
            <a:ext cx="4389900" cy="1153800"/>
          </a:xfrm>
          <a:prstGeom prst="rect">
            <a:avLst/>
          </a:prstGeom>
          <a:noFill/>
          <a:ln>
            <a:noFill/>
          </a:ln>
        </p:spPr>
        <p:txBody>
          <a:bodyPr anchorCtr="0" anchor="t" bIns="91425" lIns="91425" rIns="91425" wrap="square" tIns="91425">
            <a:noAutofit/>
          </a:bodyPr>
          <a:lstStyle/>
          <a:p>
            <a:pPr indent="-228600" lvl="0" marL="457200">
              <a:spcBef>
                <a:spcPts val="0"/>
              </a:spcBef>
              <a:spcAft>
                <a:spcPts val="0"/>
              </a:spcAft>
              <a:buChar char="●"/>
            </a:pPr>
            <a:r>
              <a:rPr b="1" lang="en"/>
              <a:t>SSH connection</a:t>
            </a:r>
          </a:p>
          <a:p>
            <a:pPr indent="-228600" lvl="0" marL="457200">
              <a:spcBef>
                <a:spcPts val="0"/>
              </a:spcBef>
              <a:spcAft>
                <a:spcPts val="0"/>
              </a:spcAft>
              <a:buClr>
                <a:schemeClr val="dk1"/>
              </a:buClr>
              <a:buChar char="●"/>
            </a:pPr>
            <a:r>
              <a:rPr b="1" lang="en">
                <a:solidFill>
                  <a:schemeClr val="dk1"/>
                </a:solidFill>
              </a:rPr>
              <a:t>Install Apache Server</a:t>
            </a:r>
          </a:p>
          <a:p>
            <a:pPr indent="-228600" lvl="0" marL="457200">
              <a:spcBef>
                <a:spcPts val="0"/>
              </a:spcBef>
              <a:spcAft>
                <a:spcPts val="0"/>
              </a:spcAft>
              <a:buChar char="●"/>
            </a:pPr>
            <a:r>
              <a:rPr b="1" lang="en"/>
              <a:t>Install PHP (Version)</a:t>
            </a:r>
          </a:p>
          <a:p>
            <a:pPr indent="-228600" lvl="0" marL="457200">
              <a:spcBef>
                <a:spcPts val="0"/>
              </a:spcBef>
              <a:buChar char="●"/>
            </a:pPr>
            <a:r>
              <a:rPr b="1" lang="en"/>
              <a:t>Install MySql Server (Create Database)</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39" name="Shape 239"/>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40" name="Shape 240"/>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Configuration</a:t>
            </a:r>
          </a:p>
        </p:txBody>
      </p:sp>
      <p:sp>
        <p:nvSpPr>
          <p:cNvPr id="241" name="Shape 241"/>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collab-retina-preview.gif" id="242" name="Shape 242"/>
          <p:cNvPicPr preferRelativeResize="0"/>
          <p:nvPr/>
        </p:nvPicPr>
        <p:blipFill>
          <a:blip r:embed="rId3">
            <a:alphaModFix/>
          </a:blip>
          <a:stretch>
            <a:fillRect/>
          </a:stretch>
        </p:blipFill>
        <p:spPr>
          <a:xfrm>
            <a:off x="733825" y="1217600"/>
            <a:ext cx="1957350" cy="1957350"/>
          </a:xfrm>
          <a:prstGeom prst="rect">
            <a:avLst/>
          </a:prstGeom>
          <a:noFill/>
          <a:ln>
            <a:noFill/>
          </a:ln>
        </p:spPr>
      </p:pic>
      <p:pic>
        <p:nvPicPr>
          <p:cNvPr descr="mamp.png" id="243" name="Shape 243"/>
          <p:cNvPicPr preferRelativeResize="0"/>
          <p:nvPr/>
        </p:nvPicPr>
        <p:blipFill>
          <a:blip r:embed="rId4">
            <a:alphaModFix/>
          </a:blip>
          <a:stretch>
            <a:fillRect/>
          </a:stretch>
        </p:blipFill>
        <p:spPr>
          <a:xfrm>
            <a:off x="3631925" y="1177075"/>
            <a:ext cx="1957350" cy="1957350"/>
          </a:xfrm>
          <a:prstGeom prst="rect">
            <a:avLst/>
          </a:prstGeom>
          <a:noFill/>
          <a:ln>
            <a:noFill/>
          </a:ln>
        </p:spPr>
      </p:pic>
      <p:pic>
        <p:nvPicPr>
          <p:cNvPr descr="xamp.jpg" id="244" name="Shape 244"/>
          <p:cNvPicPr preferRelativeResize="0"/>
          <p:nvPr/>
        </p:nvPicPr>
        <p:blipFill>
          <a:blip r:embed="rId5">
            <a:alphaModFix/>
          </a:blip>
          <a:stretch>
            <a:fillRect/>
          </a:stretch>
        </p:blipFill>
        <p:spPr>
          <a:xfrm>
            <a:off x="6760750" y="1283419"/>
            <a:ext cx="1434600" cy="1814675"/>
          </a:xfrm>
          <a:prstGeom prst="rect">
            <a:avLst/>
          </a:prstGeom>
          <a:noFill/>
          <a:ln>
            <a:noFill/>
          </a:ln>
        </p:spPr>
      </p:pic>
      <p:sp>
        <p:nvSpPr>
          <p:cNvPr id="245" name="Shape 245"/>
          <p:cNvSpPr txBox="1"/>
          <p:nvPr/>
        </p:nvSpPr>
        <p:spPr>
          <a:xfrm>
            <a:off x="2793050" y="3358875"/>
            <a:ext cx="4153200" cy="1076700"/>
          </a:xfrm>
          <a:prstGeom prst="rect">
            <a:avLst/>
          </a:prstGeom>
          <a:noFill/>
          <a:ln>
            <a:noFill/>
          </a:ln>
        </p:spPr>
        <p:txBody>
          <a:bodyPr anchorCtr="0" anchor="t" bIns="91425" lIns="91425" rIns="91425" wrap="square" tIns="91425">
            <a:noAutofit/>
          </a:bodyPr>
          <a:lstStyle/>
          <a:p>
            <a:pPr indent="-228600" lvl="0" marL="457200">
              <a:spcBef>
                <a:spcPts val="0"/>
              </a:spcBef>
              <a:spcAft>
                <a:spcPts val="0"/>
              </a:spcAft>
              <a:buChar char="●"/>
            </a:pPr>
            <a:r>
              <a:rPr b="1" lang="en"/>
              <a:t>Test On Local </a:t>
            </a:r>
          </a:p>
          <a:p>
            <a:pPr indent="-228600" lvl="0" marL="457200">
              <a:spcBef>
                <a:spcPts val="0"/>
              </a:spcBef>
              <a:spcAft>
                <a:spcPts val="0"/>
              </a:spcAft>
              <a:buChar char="●"/>
            </a:pPr>
            <a:r>
              <a:rPr b="1" lang="en"/>
              <a:t>Avoid Code Conflicts</a:t>
            </a:r>
          </a:p>
          <a:p>
            <a:pPr indent="-228600" lvl="0" marL="457200">
              <a:spcBef>
                <a:spcPts val="0"/>
              </a:spcBef>
              <a:spcAft>
                <a:spcPts val="0"/>
              </a:spcAft>
              <a:buChar char="●"/>
            </a:pPr>
            <a:r>
              <a:rPr b="1" lang="en"/>
              <a:t>Easy to Revert </a:t>
            </a:r>
          </a:p>
          <a:p>
            <a:pPr indent="-228600" lvl="0" marL="457200">
              <a:spcBef>
                <a:spcPts val="0"/>
              </a:spcBef>
              <a:buChar char="●"/>
            </a:pPr>
            <a:r>
              <a:rPr b="1" lang="en"/>
              <a:t>Manage Commit Record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52" name="Shape 25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53" name="Shape 25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54" name="Shape 254"/>
          <p:cNvSpPr txBox="1"/>
          <p:nvPr>
            <p:ph type="title"/>
          </p:nvPr>
        </p:nvSpPr>
        <p:spPr>
          <a:xfrm>
            <a:off x="90450" y="3614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Code Review</a:t>
            </a:r>
          </a:p>
        </p:txBody>
      </p:sp>
      <p:sp>
        <p:nvSpPr>
          <p:cNvPr id="255" name="Shape 25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22 PM.png" id="256" name="Shape 256"/>
          <p:cNvPicPr preferRelativeResize="0"/>
          <p:nvPr/>
        </p:nvPicPr>
        <p:blipFill>
          <a:blip r:embed="rId3">
            <a:alphaModFix/>
          </a:blip>
          <a:stretch>
            <a:fillRect/>
          </a:stretch>
        </p:blipFill>
        <p:spPr>
          <a:xfrm>
            <a:off x="931125" y="1227625"/>
            <a:ext cx="3798950" cy="3273150"/>
          </a:xfrm>
          <a:prstGeom prst="rect">
            <a:avLst/>
          </a:prstGeom>
          <a:noFill/>
          <a:ln>
            <a:noFill/>
          </a:ln>
        </p:spPr>
      </p:pic>
      <p:sp>
        <p:nvSpPr>
          <p:cNvPr id="257" name="Shape 257"/>
          <p:cNvSpPr txBox="1"/>
          <p:nvPr/>
        </p:nvSpPr>
        <p:spPr>
          <a:xfrm>
            <a:off x="5257300" y="1626900"/>
            <a:ext cx="4903200" cy="2268900"/>
          </a:xfrm>
          <a:prstGeom prst="rect">
            <a:avLst/>
          </a:prstGeom>
          <a:noFill/>
          <a:ln>
            <a:noFill/>
          </a:ln>
        </p:spPr>
        <p:txBody>
          <a:bodyPr anchorCtr="0" anchor="t" bIns="91425" lIns="91425" rIns="91425" wrap="square" tIns="91425">
            <a:noAutofit/>
          </a:bodyPr>
          <a:lstStyle/>
          <a:p>
            <a:pPr indent="-228600" lvl="0" marL="457200">
              <a:lnSpc>
                <a:spcPct val="150000"/>
              </a:lnSpc>
              <a:spcBef>
                <a:spcPts val="0"/>
              </a:spcBef>
              <a:spcAft>
                <a:spcPts val="0"/>
              </a:spcAft>
              <a:buChar char="●"/>
            </a:pPr>
            <a:r>
              <a:rPr lang="en"/>
              <a:t>Finding bugs early</a:t>
            </a:r>
          </a:p>
          <a:p>
            <a:pPr indent="-228600" lvl="0" marL="457200">
              <a:lnSpc>
                <a:spcPct val="150000"/>
              </a:lnSpc>
              <a:spcBef>
                <a:spcPts val="0"/>
              </a:spcBef>
              <a:spcAft>
                <a:spcPts val="0"/>
              </a:spcAft>
              <a:buChar char="●"/>
            </a:pPr>
            <a:r>
              <a:rPr lang="en"/>
              <a:t>Coding standards compliance.</a:t>
            </a:r>
          </a:p>
          <a:p>
            <a:pPr indent="-228600" lvl="0" marL="457200">
              <a:lnSpc>
                <a:spcPct val="150000"/>
              </a:lnSpc>
              <a:spcBef>
                <a:spcPts val="0"/>
              </a:spcBef>
              <a:spcAft>
                <a:spcPts val="0"/>
              </a:spcAft>
              <a:buChar char="●"/>
            </a:pPr>
            <a:r>
              <a:rPr lang="en"/>
              <a:t>Teaching and sharing knowledge.</a:t>
            </a:r>
          </a:p>
          <a:p>
            <a:pPr indent="-228600" lvl="0" marL="457200">
              <a:lnSpc>
                <a:spcPct val="150000"/>
              </a:lnSpc>
              <a:spcBef>
                <a:spcPts val="0"/>
              </a:spcBef>
              <a:spcAft>
                <a:spcPts val="0"/>
              </a:spcAft>
              <a:buChar char="●"/>
            </a:pPr>
            <a:r>
              <a:rPr lang="en"/>
              <a:t>Consistent design and implementation.</a:t>
            </a:r>
          </a:p>
          <a:p>
            <a:pPr indent="-228600" lvl="0" marL="457200">
              <a:lnSpc>
                <a:spcPct val="150000"/>
              </a:lnSpc>
              <a:spcBef>
                <a:spcPts val="0"/>
              </a:spcBef>
              <a:spcAft>
                <a:spcPts val="0"/>
              </a:spcAft>
              <a:buChar char="●"/>
            </a:pPr>
            <a:r>
              <a:rPr lang="en"/>
              <a:t>Higher software security.</a:t>
            </a:r>
          </a:p>
          <a:p>
            <a:pPr indent="-228600" lvl="0" marL="457200">
              <a:lnSpc>
                <a:spcPct val="150000"/>
              </a:lnSpc>
              <a:spcBef>
                <a:spcPts val="0"/>
              </a:spcBef>
              <a:buChar char="●"/>
            </a:pPr>
            <a:r>
              <a:rPr lang="en"/>
              <a:t>Confidence of stakeholders</a:t>
            </a:r>
          </a:p>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64" name="Shape 26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65" name="Shape 26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66" name="Shape 266"/>
          <p:cNvSpPr txBox="1"/>
          <p:nvPr>
            <p:ph type="title"/>
          </p:nvPr>
        </p:nvSpPr>
        <p:spPr>
          <a:xfrm>
            <a:off x="165100" y="350375"/>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Integration</a:t>
            </a:r>
          </a:p>
        </p:txBody>
      </p:sp>
      <p:sp>
        <p:nvSpPr>
          <p:cNvPr id="267" name="Shape 26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39 PM.png" id="268" name="Shape 268"/>
          <p:cNvPicPr preferRelativeResize="0"/>
          <p:nvPr/>
        </p:nvPicPr>
        <p:blipFill>
          <a:blip r:embed="rId3">
            <a:alphaModFix/>
          </a:blip>
          <a:stretch>
            <a:fillRect/>
          </a:stretch>
        </p:blipFill>
        <p:spPr>
          <a:xfrm>
            <a:off x="375525" y="1163325"/>
            <a:ext cx="3862375" cy="2443399"/>
          </a:xfrm>
          <a:prstGeom prst="rect">
            <a:avLst/>
          </a:prstGeom>
          <a:noFill/>
          <a:ln>
            <a:noFill/>
          </a:ln>
        </p:spPr>
      </p:pic>
      <p:pic>
        <p:nvPicPr>
          <p:cNvPr descr="Screen Shot 2017-10-25 at 4.48.53 PM.png" id="269" name="Shape 269"/>
          <p:cNvPicPr preferRelativeResize="0"/>
          <p:nvPr/>
        </p:nvPicPr>
        <p:blipFill>
          <a:blip r:embed="rId4">
            <a:alphaModFix/>
          </a:blip>
          <a:stretch>
            <a:fillRect/>
          </a:stretch>
        </p:blipFill>
        <p:spPr>
          <a:xfrm>
            <a:off x="5008925" y="1163324"/>
            <a:ext cx="3699178" cy="1039100"/>
          </a:xfrm>
          <a:prstGeom prst="rect">
            <a:avLst/>
          </a:prstGeom>
          <a:noFill/>
          <a:ln>
            <a:noFill/>
          </a:ln>
        </p:spPr>
      </p:pic>
      <p:pic>
        <p:nvPicPr>
          <p:cNvPr descr="Screen Shot 2017-10-25 at 4.53.31 PM.png" id="270" name="Shape 270"/>
          <p:cNvPicPr preferRelativeResize="0"/>
          <p:nvPr/>
        </p:nvPicPr>
        <p:blipFill>
          <a:blip r:embed="rId5">
            <a:alphaModFix/>
          </a:blip>
          <a:stretch>
            <a:fillRect/>
          </a:stretch>
        </p:blipFill>
        <p:spPr>
          <a:xfrm>
            <a:off x="5061688" y="2534725"/>
            <a:ext cx="3862375" cy="1630416"/>
          </a:xfrm>
          <a:prstGeom prst="rect">
            <a:avLst/>
          </a:prstGeom>
          <a:noFill/>
          <a:ln>
            <a:noFill/>
          </a:ln>
        </p:spPr>
      </p:pic>
      <p:sp>
        <p:nvSpPr>
          <p:cNvPr id="271" name="Shape 271"/>
          <p:cNvSpPr txBox="1"/>
          <p:nvPr/>
        </p:nvSpPr>
        <p:spPr>
          <a:xfrm>
            <a:off x="3100455" y="451875"/>
            <a:ext cx="4365300" cy="615300"/>
          </a:xfrm>
          <a:prstGeom prst="rect">
            <a:avLst/>
          </a:prstGeom>
          <a:noFill/>
          <a:ln>
            <a:noFill/>
          </a:ln>
        </p:spPr>
        <p:txBody>
          <a:bodyPr anchorCtr="0" anchor="t" bIns="91425" lIns="91425" rIns="91425" wrap="square" tIns="91425">
            <a:noAutofit/>
          </a:bodyPr>
          <a:lstStyle/>
          <a:p>
            <a:pPr lvl="0">
              <a:spcBef>
                <a:spcPts val="0"/>
              </a:spcBef>
              <a:buNone/>
            </a:pPr>
            <a:r>
              <a:rPr b="1" lang="en"/>
              <a:t>Leverage Github for integration</a:t>
            </a:r>
          </a:p>
        </p:txBody>
      </p:sp>
      <p:sp>
        <p:nvSpPr>
          <p:cNvPr id="272" name="Shape 272"/>
          <p:cNvSpPr txBox="1"/>
          <p:nvPr/>
        </p:nvSpPr>
        <p:spPr>
          <a:xfrm>
            <a:off x="1182525" y="3787925"/>
            <a:ext cx="2249700" cy="605700"/>
          </a:xfrm>
          <a:prstGeom prst="rect">
            <a:avLst/>
          </a:prstGeom>
          <a:noFill/>
          <a:ln>
            <a:noFill/>
          </a:ln>
        </p:spPr>
        <p:txBody>
          <a:bodyPr anchorCtr="0" anchor="t" bIns="91425" lIns="91425" rIns="91425" wrap="square" tIns="91425">
            <a:noAutofit/>
          </a:bodyPr>
          <a:lstStyle/>
          <a:p>
            <a:pPr lvl="0">
              <a:spcBef>
                <a:spcPts val="0"/>
              </a:spcBef>
              <a:buNone/>
            </a:pPr>
            <a:r>
              <a:rPr b="1" lang="en"/>
              <a:t>Manage Pull Request</a:t>
            </a:r>
          </a:p>
        </p:txBody>
      </p:sp>
      <p:sp>
        <p:nvSpPr>
          <p:cNvPr id="273" name="Shape 273"/>
          <p:cNvSpPr txBox="1"/>
          <p:nvPr/>
        </p:nvSpPr>
        <p:spPr>
          <a:xfrm>
            <a:off x="6046525" y="4268625"/>
            <a:ext cx="2509200" cy="605700"/>
          </a:xfrm>
          <a:prstGeom prst="rect">
            <a:avLst/>
          </a:prstGeom>
          <a:noFill/>
          <a:ln>
            <a:noFill/>
          </a:ln>
        </p:spPr>
        <p:txBody>
          <a:bodyPr anchorCtr="0" anchor="t" bIns="91425" lIns="91425" rIns="91425" wrap="square" tIns="91425">
            <a:noAutofit/>
          </a:bodyPr>
          <a:lstStyle/>
          <a:p>
            <a:pPr lvl="0">
              <a:spcBef>
                <a:spcPts val="0"/>
              </a:spcBef>
              <a:buNone/>
            </a:pPr>
            <a:r>
              <a:rPr b="1" lang="en"/>
              <a:t>Figure Out Issues</a:t>
            </a:r>
          </a:p>
        </p:txBody>
      </p:sp>
      <p:sp>
        <p:nvSpPr>
          <p:cNvPr id="274" name="Shape 274"/>
          <p:cNvSpPr txBox="1"/>
          <p:nvPr/>
        </p:nvSpPr>
        <p:spPr>
          <a:xfrm>
            <a:off x="5406625" y="2082925"/>
            <a:ext cx="3172500" cy="451800"/>
          </a:xfrm>
          <a:prstGeom prst="rect">
            <a:avLst/>
          </a:prstGeom>
          <a:noFill/>
          <a:ln>
            <a:noFill/>
          </a:ln>
        </p:spPr>
        <p:txBody>
          <a:bodyPr anchorCtr="0" anchor="t" bIns="91425" lIns="91425" rIns="91425" wrap="square" tIns="91425">
            <a:noAutofit/>
          </a:bodyPr>
          <a:lstStyle/>
          <a:p>
            <a:pPr lvl="0">
              <a:spcBef>
                <a:spcPts val="0"/>
              </a:spcBef>
              <a:buNone/>
            </a:pPr>
            <a:r>
              <a:rPr b="1" lang="en"/>
              <a:t>Maintain Code Change History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Unit Test</a:t>
            </a:r>
          </a:p>
        </p:txBody>
      </p:sp>
      <p:sp>
        <p:nvSpPr>
          <p:cNvPr id="280" name="Shape 280"/>
          <p:cNvSpPr txBox="1"/>
          <p:nvPr/>
        </p:nvSpPr>
        <p:spPr>
          <a:xfrm>
            <a:off x="609600" y="1448025"/>
            <a:ext cx="7924800" cy="2206200"/>
          </a:xfrm>
          <a:prstGeom prst="rect">
            <a:avLst/>
          </a:prstGeom>
          <a:noFill/>
          <a:ln>
            <a:noFill/>
          </a:ln>
        </p:spPr>
        <p:txBody>
          <a:bodyPr anchorCtr="0" anchor="t" bIns="91425" lIns="91425" rIns="91425" wrap="square" tIns="91425">
            <a:noAutofit/>
          </a:bodyPr>
          <a:lstStyle/>
          <a:p>
            <a:pPr indent="-368300" lvl="0" marL="457200" marR="0" rtl="0" algn="l">
              <a:lnSpc>
                <a:spcPct val="100000"/>
              </a:lnSpc>
              <a:spcBef>
                <a:spcPts val="0"/>
              </a:spcBef>
              <a:spcAft>
                <a:spcPts val="0"/>
              </a:spcAft>
              <a:buSzPct val="100000"/>
              <a:buChar char="●"/>
            </a:pPr>
            <a:r>
              <a:rPr lang="en" sz="2200"/>
              <a:t>Manual testing only at Sprint 1</a:t>
            </a:r>
          </a:p>
          <a:p>
            <a:pPr indent="-368300" lvl="0" marL="457200" marR="0" rtl="0" algn="l">
              <a:lnSpc>
                <a:spcPct val="100000"/>
              </a:lnSpc>
              <a:spcBef>
                <a:spcPts val="0"/>
              </a:spcBef>
              <a:spcAft>
                <a:spcPts val="0"/>
              </a:spcAft>
              <a:buSzPct val="100000"/>
              <a:buChar char="●"/>
            </a:pPr>
            <a:r>
              <a:rPr lang="en" sz="2200"/>
              <a:t>Javascript Unit Testing implemented in Sprint 2</a:t>
            </a:r>
          </a:p>
          <a:p>
            <a:pPr indent="-368300" lvl="0" marL="457200" marR="0" rtl="0" algn="l">
              <a:lnSpc>
                <a:spcPct val="100000"/>
              </a:lnSpc>
              <a:spcBef>
                <a:spcPts val="0"/>
              </a:spcBef>
              <a:spcAft>
                <a:spcPts val="0"/>
              </a:spcAft>
              <a:buSzPct val="100000"/>
              <a:buChar char="●"/>
            </a:pPr>
            <a:r>
              <a:rPr lang="en" sz="2200"/>
              <a:t>Why Javascript first?</a:t>
            </a:r>
          </a:p>
          <a:p>
            <a:pPr indent="-368300" lvl="1" marL="914400" marR="0" rtl="0" algn="l">
              <a:lnSpc>
                <a:spcPct val="100000"/>
              </a:lnSpc>
              <a:spcBef>
                <a:spcPts val="0"/>
              </a:spcBef>
              <a:spcAft>
                <a:spcPts val="0"/>
              </a:spcAft>
              <a:buSzPct val="100000"/>
              <a:buChar char="○"/>
            </a:pPr>
            <a:r>
              <a:rPr lang="en" sz="2200"/>
              <a:t>Majority of code(core function) is in Javascript</a:t>
            </a:r>
          </a:p>
          <a:p>
            <a:pPr indent="-368300" lvl="1" marL="914400" marR="0" rtl="0" algn="l">
              <a:lnSpc>
                <a:spcPct val="100000"/>
              </a:lnSpc>
              <a:spcBef>
                <a:spcPts val="0"/>
              </a:spcBef>
              <a:spcAft>
                <a:spcPts val="0"/>
              </a:spcAft>
              <a:buSzPct val="100000"/>
              <a:buChar char="○"/>
            </a:pPr>
            <a:r>
              <a:rPr lang="en" sz="2200"/>
              <a:t>Relatively lower overhead</a:t>
            </a:r>
          </a:p>
          <a:p>
            <a:pPr indent="-368300" lvl="1" marL="914400" marR="0" rtl="0" algn="l">
              <a:lnSpc>
                <a:spcPct val="100000"/>
              </a:lnSpc>
              <a:spcBef>
                <a:spcPts val="0"/>
              </a:spcBef>
              <a:spcAft>
                <a:spcPts val="0"/>
              </a:spcAft>
              <a:buSzPct val="100000"/>
              <a:buChar char="○"/>
            </a:pPr>
            <a:r>
              <a:rPr lang="en" sz="2200"/>
              <a:t>Will bring PHP unit test in Sprint 3</a:t>
            </a:r>
          </a:p>
        </p:txBody>
      </p:sp>
      <p:pic>
        <p:nvPicPr>
          <p:cNvPr id="281" name="Shape 281"/>
          <p:cNvPicPr preferRelativeResize="0"/>
          <p:nvPr/>
        </p:nvPicPr>
        <p:blipFill>
          <a:blip r:embed="rId3">
            <a:alphaModFix/>
          </a:blip>
          <a:stretch>
            <a:fillRect/>
          </a:stretch>
        </p:blipFill>
        <p:spPr>
          <a:xfrm>
            <a:off x="152400" y="3926175"/>
            <a:ext cx="8839196" cy="490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Unit Test - </a:t>
            </a:r>
            <a:r>
              <a:rPr b="1" lang="en"/>
              <a:t>Jasmine</a:t>
            </a:r>
          </a:p>
        </p:txBody>
      </p:sp>
      <p:sp>
        <p:nvSpPr>
          <p:cNvPr id="287" name="Shape 287"/>
          <p:cNvSpPr txBox="1"/>
          <p:nvPr/>
        </p:nvSpPr>
        <p:spPr>
          <a:xfrm>
            <a:off x="609600" y="1448025"/>
            <a:ext cx="7924800" cy="2772000"/>
          </a:xfrm>
          <a:prstGeom prst="rect">
            <a:avLst/>
          </a:prstGeom>
          <a:noFill/>
          <a:ln>
            <a:noFill/>
          </a:ln>
        </p:spPr>
        <p:txBody>
          <a:bodyPr anchorCtr="0" anchor="t" bIns="91425" lIns="91425" rIns="91425" wrap="square" tIns="91425">
            <a:noAutofit/>
          </a:bodyPr>
          <a:lstStyle/>
          <a:p>
            <a:pPr indent="-368300" lvl="0" marL="457200" marR="0" rtl="0" algn="l">
              <a:lnSpc>
                <a:spcPct val="100000"/>
              </a:lnSpc>
              <a:spcBef>
                <a:spcPts val="0"/>
              </a:spcBef>
              <a:spcAft>
                <a:spcPts val="0"/>
              </a:spcAft>
              <a:buClr>
                <a:srgbClr val="000000"/>
              </a:buClr>
              <a:buSzPct val="100000"/>
              <a:buFont typeface="Arial"/>
              <a:buChar char="●"/>
            </a:pPr>
            <a:r>
              <a:rPr lang="en" sz="2200"/>
              <a:t>JavaScript testing framework</a:t>
            </a:r>
          </a:p>
          <a:p>
            <a:pPr indent="-368300" lvl="0" marL="457200" marR="0" rtl="0" algn="l">
              <a:lnSpc>
                <a:spcPct val="100000"/>
              </a:lnSpc>
              <a:spcBef>
                <a:spcPts val="0"/>
              </a:spcBef>
              <a:spcAft>
                <a:spcPts val="0"/>
              </a:spcAft>
              <a:buClr>
                <a:srgbClr val="000000"/>
              </a:buClr>
              <a:buSzPct val="100000"/>
              <a:buFont typeface="Arial"/>
              <a:buChar char="●"/>
            </a:pPr>
            <a:r>
              <a:rPr lang="en" sz="2200"/>
              <a:t>Good thing about Jasmine</a:t>
            </a:r>
          </a:p>
          <a:p>
            <a:pPr indent="-368300" lvl="1" marL="914400" marR="0" rtl="0" algn="l">
              <a:lnSpc>
                <a:spcPct val="100000"/>
              </a:lnSpc>
              <a:spcBef>
                <a:spcPts val="0"/>
              </a:spcBef>
              <a:spcAft>
                <a:spcPts val="0"/>
              </a:spcAft>
              <a:buSzPct val="100000"/>
              <a:buChar char="○"/>
            </a:pPr>
            <a:r>
              <a:rPr lang="en" sz="2200">
                <a:solidFill>
                  <a:schemeClr val="dk1"/>
                </a:solidFill>
              </a:rPr>
              <a:t>Fast &amp; </a:t>
            </a:r>
            <a:r>
              <a:rPr lang="en" sz="2200"/>
              <a:t>Low overhead</a:t>
            </a:r>
          </a:p>
          <a:p>
            <a:pPr indent="-368300" lvl="1" marL="914400" marR="0" rtl="0" algn="l">
              <a:lnSpc>
                <a:spcPct val="100000"/>
              </a:lnSpc>
              <a:spcBef>
                <a:spcPts val="0"/>
              </a:spcBef>
              <a:spcAft>
                <a:spcPts val="0"/>
              </a:spcAft>
              <a:buSzPct val="100000"/>
              <a:buChar char="○"/>
            </a:pPr>
            <a:r>
              <a:rPr lang="en" sz="2200"/>
              <a:t>No external dependencies</a:t>
            </a:r>
          </a:p>
          <a:p>
            <a:pPr indent="-368300" lvl="1" marL="914400" marR="0" rtl="0" algn="l">
              <a:lnSpc>
                <a:spcPct val="100000"/>
              </a:lnSpc>
              <a:spcBef>
                <a:spcPts val="0"/>
              </a:spcBef>
              <a:spcAft>
                <a:spcPts val="0"/>
              </a:spcAft>
              <a:buSzPct val="100000"/>
              <a:buChar char="○"/>
            </a:pPr>
            <a:r>
              <a:rPr lang="en" sz="2200"/>
              <a:t>Run browser tests and Node.js test in the same framework</a:t>
            </a:r>
          </a:p>
        </p:txBody>
      </p:sp>
      <p:pic>
        <p:nvPicPr>
          <p:cNvPr id="288" name="Shape 288"/>
          <p:cNvPicPr preferRelativeResize="0"/>
          <p:nvPr/>
        </p:nvPicPr>
        <p:blipFill>
          <a:blip r:embed="rId3">
            <a:alphaModFix/>
          </a:blip>
          <a:stretch>
            <a:fillRect/>
          </a:stretch>
        </p:blipFill>
        <p:spPr>
          <a:xfrm>
            <a:off x="6478325" y="571500"/>
            <a:ext cx="2056075" cy="72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Unit Test - Details</a:t>
            </a:r>
          </a:p>
        </p:txBody>
      </p:sp>
      <p:pic>
        <p:nvPicPr>
          <p:cNvPr id="294" name="Shape 294"/>
          <p:cNvPicPr preferRelativeResize="0"/>
          <p:nvPr/>
        </p:nvPicPr>
        <p:blipFill>
          <a:blip r:embed="rId3">
            <a:alphaModFix/>
          </a:blip>
          <a:stretch>
            <a:fillRect/>
          </a:stretch>
        </p:blipFill>
        <p:spPr>
          <a:xfrm>
            <a:off x="6478325" y="571500"/>
            <a:ext cx="2056075" cy="725700"/>
          </a:xfrm>
          <a:prstGeom prst="rect">
            <a:avLst/>
          </a:prstGeom>
          <a:noFill/>
          <a:ln>
            <a:noFill/>
          </a:ln>
        </p:spPr>
      </p:pic>
      <p:pic>
        <p:nvPicPr>
          <p:cNvPr id="295" name="Shape 295"/>
          <p:cNvPicPr preferRelativeResize="0"/>
          <p:nvPr/>
        </p:nvPicPr>
        <p:blipFill>
          <a:blip r:embed="rId4">
            <a:alphaModFix/>
          </a:blip>
          <a:stretch>
            <a:fillRect/>
          </a:stretch>
        </p:blipFill>
        <p:spPr>
          <a:xfrm>
            <a:off x="609600" y="1297200"/>
            <a:ext cx="2723500" cy="3753000"/>
          </a:xfrm>
          <a:prstGeom prst="rect">
            <a:avLst/>
          </a:prstGeom>
          <a:noFill/>
          <a:ln>
            <a:noFill/>
          </a:ln>
        </p:spPr>
      </p:pic>
      <p:pic>
        <p:nvPicPr>
          <p:cNvPr id="296" name="Shape 296"/>
          <p:cNvPicPr preferRelativeResize="0"/>
          <p:nvPr/>
        </p:nvPicPr>
        <p:blipFill>
          <a:blip r:embed="rId5">
            <a:alphaModFix/>
          </a:blip>
          <a:stretch>
            <a:fillRect/>
          </a:stretch>
        </p:blipFill>
        <p:spPr>
          <a:xfrm>
            <a:off x="3942350" y="1297200"/>
            <a:ext cx="3255788" cy="354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b="1" lang="en"/>
              <a:t>Integration Test</a:t>
            </a:r>
          </a:p>
        </p:txBody>
      </p:sp>
      <p:pic>
        <p:nvPicPr>
          <p:cNvPr descr="integration test-4.png" id="302" name="Shape 302"/>
          <p:cNvPicPr preferRelativeResize="0"/>
          <p:nvPr/>
        </p:nvPicPr>
        <p:blipFill>
          <a:blip r:embed="rId3">
            <a:alphaModFix/>
          </a:blip>
          <a:stretch>
            <a:fillRect/>
          </a:stretch>
        </p:blipFill>
        <p:spPr>
          <a:xfrm>
            <a:off x="883050" y="1663225"/>
            <a:ext cx="3097075" cy="2192225"/>
          </a:xfrm>
          <a:prstGeom prst="rect">
            <a:avLst/>
          </a:prstGeom>
          <a:noFill/>
          <a:ln>
            <a:noFill/>
          </a:ln>
        </p:spPr>
      </p:pic>
      <p:sp>
        <p:nvSpPr>
          <p:cNvPr id="303" name="Shape 303"/>
          <p:cNvSpPr txBox="1"/>
          <p:nvPr/>
        </p:nvSpPr>
        <p:spPr>
          <a:xfrm>
            <a:off x="4106625" y="1442238"/>
            <a:ext cx="4845600" cy="2413200"/>
          </a:xfrm>
          <a:prstGeom prst="rect">
            <a:avLst/>
          </a:prstGeom>
          <a:noFill/>
          <a:ln>
            <a:noFill/>
          </a:ln>
        </p:spPr>
        <p:txBody>
          <a:bodyPr anchorCtr="0" anchor="t" bIns="91425" lIns="91425" rIns="91425" wrap="square" tIns="91425">
            <a:noAutofit/>
          </a:bodyPr>
          <a:lstStyle/>
          <a:p>
            <a:pPr lvl="0">
              <a:spcBef>
                <a:spcPts val="0"/>
              </a:spcBef>
              <a:buNone/>
            </a:pPr>
            <a:r>
              <a:rPr b="1" lang="en"/>
              <a:t>Tool : Selenium</a:t>
            </a:r>
          </a:p>
          <a:p>
            <a:pPr lvl="0">
              <a:spcBef>
                <a:spcPts val="0"/>
              </a:spcBef>
              <a:buNone/>
            </a:pPr>
            <a:r>
              <a:t/>
            </a:r>
            <a:endParaRPr/>
          </a:p>
          <a:p>
            <a:pPr indent="-228600" lvl="0" marL="457200" rtl="0">
              <a:spcBef>
                <a:spcPts val="0"/>
              </a:spcBef>
              <a:spcAft>
                <a:spcPts val="0"/>
              </a:spcAft>
              <a:buChar char="●"/>
            </a:pPr>
            <a:r>
              <a:rPr lang="en"/>
              <a:t>Selenium is a software-testing framework for web applications. </a:t>
            </a:r>
          </a:p>
          <a:p>
            <a:pPr indent="-228600" lvl="0" marL="457200" rtl="0">
              <a:spcBef>
                <a:spcPts val="0"/>
              </a:spcBef>
              <a:spcAft>
                <a:spcPts val="0"/>
              </a:spcAft>
              <a:buChar char="●"/>
            </a:pPr>
            <a:r>
              <a:rPr lang="en"/>
              <a:t>Selenium provides a playback tool for authoring tests without the need to learn a test scripting language </a:t>
            </a:r>
          </a:p>
          <a:p>
            <a:pPr indent="-228600" lvl="0" marL="457200" rtl="0">
              <a:spcBef>
                <a:spcPts val="0"/>
              </a:spcBef>
              <a:spcAft>
                <a:spcPts val="0"/>
              </a:spcAft>
              <a:buChar char="●"/>
            </a:pPr>
            <a:r>
              <a:rPr lang="en">
                <a:solidFill>
                  <a:schemeClr val="dk1"/>
                </a:solidFill>
              </a:rPr>
              <a:t>Selenium</a:t>
            </a:r>
            <a:r>
              <a:rPr lang="en"/>
              <a:t> also provides a test domain-specific language to write tests in a number of popular programming languages, including Java, PHP, Python, Ruby and Scala. </a:t>
            </a:r>
          </a:p>
          <a:p>
            <a:pPr indent="-228600" lvl="0" marL="457200">
              <a:spcBef>
                <a:spcPts val="0"/>
              </a:spcBef>
              <a:buChar char="●"/>
            </a:pPr>
            <a:r>
              <a:rPr lang="en"/>
              <a:t>Selenium deploys on Windows, Linux, and OS X platforms.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Integration Test</a:t>
            </a:r>
          </a:p>
        </p:txBody>
      </p:sp>
      <p:pic>
        <p:nvPicPr>
          <p:cNvPr descr="big-logo.png" id="309" name="Shape 309"/>
          <p:cNvPicPr preferRelativeResize="0"/>
          <p:nvPr/>
        </p:nvPicPr>
        <p:blipFill>
          <a:blip r:embed="rId3">
            <a:alphaModFix/>
          </a:blip>
          <a:stretch>
            <a:fillRect/>
          </a:stretch>
        </p:blipFill>
        <p:spPr>
          <a:xfrm>
            <a:off x="5608050" y="1085700"/>
            <a:ext cx="1382928" cy="1251550"/>
          </a:xfrm>
          <a:prstGeom prst="rect">
            <a:avLst/>
          </a:prstGeom>
          <a:noFill/>
          <a:ln>
            <a:noFill/>
          </a:ln>
        </p:spPr>
      </p:pic>
      <p:pic>
        <p:nvPicPr>
          <p:cNvPr descr="eclipse.png" id="310" name="Shape 310"/>
          <p:cNvPicPr preferRelativeResize="0"/>
          <p:nvPr/>
        </p:nvPicPr>
        <p:blipFill>
          <a:blip r:embed="rId4">
            <a:alphaModFix/>
          </a:blip>
          <a:stretch>
            <a:fillRect/>
          </a:stretch>
        </p:blipFill>
        <p:spPr>
          <a:xfrm>
            <a:off x="7425775" y="1148175"/>
            <a:ext cx="1126600" cy="1126600"/>
          </a:xfrm>
          <a:prstGeom prst="rect">
            <a:avLst/>
          </a:prstGeom>
          <a:noFill/>
          <a:ln>
            <a:noFill/>
          </a:ln>
        </p:spPr>
      </p:pic>
      <p:sp>
        <p:nvSpPr>
          <p:cNvPr id="311" name="Shape 311"/>
          <p:cNvSpPr txBox="1"/>
          <p:nvPr/>
        </p:nvSpPr>
        <p:spPr>
          <a:xfrm>
            <a:off x="5183575" y="3044100"/>
            <a:ext cx="4153200" cy="1518900"/>
          </a:xfrm>
          <a:prstGeom prst="rect">
            <a:avLst/>
          </a:prstGeom>
          <a:noFill/>
          <a:ln>
            <a:noFill/>
          </a:ln>
        </p:spPr>
        <p:txBody>
          <a:bodyPr anchorCtr="0" anchor="t" bIns="91425" lIns="91425" rIns="91425" wrap="square" tIns="91425">
            <a:noAutofit/>
          </a:bodyPr>
          <a:lstStyle/>
          <a:p>
            <a:pPr lvl="0">
              <a:spcBef>
                <a:spcPts val="0"/>
              </a:spcBef>
              <a:buNone/>
            </a:pPr>
            <a:r>
              <a:rPr b="1" lang="en"/>
              <a:t>We integrated Selenium with Eclipse IDE;</a:t>
            </a:r>
          </a:p>
          <a:p>
            <a:pPr lvl="0">
              <a:spcBef>
                <a:spcPts val="0"/>
              </a:spcBef>
              <a:buNone/>
            </a:pPr>
            <a:r>
              <a:t/>
            </a:r>
            <a:endParaRPr b="1"/>
          </a:p>
          <a:p>
            <a:pPr lvl="0">
              <a:spcBef>
                <a:spcPts val="0"/>
              </a:spcBef>
              <a:buNone/>
            </a:pPr>
            <a:r>
              <a:rPr b="1" lang="en"/>
              <a:t>Similar to Junit Test; </a:t>
            </a:r>
          </a:p>
          <a:p>
            <a:pPr lvl="0">
              <a:spcBef>
                <a:spcPts val="0"/>
              </a:spcBef>
              <a:buNone/>
            </a:pPr>
            <a:r>
              <a:t/>
            </a:r>
            <a:endParaRPr b="1"/>
          </a:p>
          <a:p>
            <a:pPr lvl="0">
              <a:spcBef>
                <a:spcPts val="0"/>
              </a:spcBef>
              <a:buNone/>
            </a:pPr>
            <a:r>
              <a:rPr b="1" lang="en"/>
              <a:t>Write test case for integration test </a:t>
            </a:r>
          </a:p>
        </p:txBody>
      </p:sp>
      <p:pic>
        <p:nvPicPr>
          <p:cNvPr id="312" name="Shape 312"/>
          <p:cNvPicPr preferRelativeResize="0"/>
          <p:nvPr/>
        </p:nvPicPr>
        <p:blipFill>
          <a:blip r:embed="rId5">
            <a:alphaModFix/>
          </a:blip>
          <a:stretch>
            <a:fillRect/>
          </a:stretch>
        </p:blipFill>
        <p:spPr>
          <a:xfrm>
            <a:off x="152400" y="1466700"/>
            <a:ext cx="4878775" cy="26857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Integration Test</a:t>
            </a:r>
          </a:p>
        </p:txBody>
      </p:sp>
      <p:sp>
        <p:nvSpPr>
          <p:cNvPr id="318" name="Shape 318"/>
          <p:cNvSpPr txBox="1"/>
          <p:nvPr/>
        </p:nvSpPr>
        <p:spPr>
          <a:xfrm>
            <a:off x="5319850" y="1980475"/>
            <a:ext cx="4199100" cy="1307400"/>
          </a:xfrm>
          <a:prstGeom prst="rect">
            <a:avLst/>
          </a:prstGeom>
          <a:noFill/>
          <a:ln>
            <a:noFill/>
          </a:ln>
        </p:spPr>
        <p:txBody>
          <a:bodyPr anchorCtr="0" anchor="t" bIns="91425" lIns="91425" rIns="91425" wrap="square" tIns="91425">
            <a:noAutofit/>
          </a:bodyPr>
          <a:lstStyle/>
          <a:p>
            <a:pPr lvl="0">
              <a:spcBef>
                <a:spcPts val="0"/>
              </a:spcBef>
              <a:buNone/>
            </a:pPr>
            <a:r>
              <a:rPr lang="en"/>
              <a:t>We write several test cases for testing:</a:t>
            </a:r>
          </a:p>
          <a:p>
            <a:pPr lvl="0">
              <a:spcBef>
                <a:spcPts val="0"/>
              </a:spcBef>
              <a:buNone/>
            </a:pPr>
            <a:r>
              <a:t/>
            </a:r>
            <a:endParaRPr/>
          </a:p>
          <a:p>
            <a:pPr indent="-228600" lvl="0" marL="457200" rtl="0">
              <a:spcBef>
                <a:spcPts val="0"/>
              </a:spcBef>
              <a:spcAft>
                <a:spcPts val="0"/>
              </a:spcAft>
              <a:buChar char="●"/>
            </a:pPr>
            <a:r>
              <a:rPr lang="en"/>
              <a:t>Connection</a:t>
            </a:r>
          </a:p>
          <a:p>
            <a:pPr indent="-228600" lvl="0" marL="457200" rtl="0">
              <a:spcBef>
                <a:spcPts val="0"/>
              </a:spcBef>
              <a:spcAft>
                <a:spcPts val="0"/>
              </a:spcAft>
              <a:buChar char="●"/>
            </a:pPr>
            <a:r>
              <a:rPr lang="en"/>
              <a:t>Request Output</a:t>
            </a:r>
          </a:p>
          <a:p>
            <a:pPr indent="-228600" lvl="0" marL="457200" rtl="0">
              <a:spcBef>
                <a:spcPts val="0"/>
              </a:spcBef>
              <a:spcAft>
                <a:spcPts val="0"/>
              </a:spcAft>
              <a:buChar char="●"/>
            </a:pPr>
            <a:r>
              <a:rPr lang="en"/>
              <a:t>UI Interface Change</a:t>
            </a:r>
          </a:p>
          <a:p>
            <a:pPr indent="-228600" lvl="0" marL="457200">
              <a:spcBef>
                <a:spcPts val="0"/>
              </a:spcBef>
              <a:buChar char="●"/>
            </a:pPr>
            <a:r>
              <a:rPr lang="en"/>
              <a:t>Rendered New Page</a:t>
            </a:r>
          </a:p>
          <a:p>
            <a:pPr lvl="0">
              <a:spcBef>
                <a:spcPts val="0"/>
              </a:spcBef>
              <a:buNone/>
            </a:pPr>
            <a:r>
              <a:t/>
            </a:r>
            <a:endParaRPr/>
          </a:p>
          <a:p>
            <a:pPr lvl="0">
              <a:spcBef>
                <a:spcPts val="0"/>
              </a:spcBef>
              <a:buNone/>
            </a:pPr>
            <a:r>
              <a:t/>
            </a:r>
            <a:endParaRPr/>
          </a:p>
        </p:txBody>
      </p:sp>
      <p:sp>
        <p:nvSpPr>
          <p:cNvPr id="319" name="Shape 319" title="Testnew1108">
            <a:hlinkClick r:id="rId4"/>
          </p:cNvPr>
          <p:cNvSpPr/>
          <p:nvPr/>
        </p:nvSpPr>
        <p:spPr>
          <a:xfrm>
            <a:off x="152400" y="1238100"/>
            <a:ext cx="4572000" cy="3429000"/>
          </a:xfrm>
          <a:prstGeom prst="rect">
            <a:avLst/>
          </a:prstGeom>
          <a:blipFill>
            <a:blip r:embed="rId5">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lvl="0" rtl="0">
              <a:spcBef>
                <a:spcPts val="0"/>
              </a:spcBef>
              <a:buNone/>
            </a:pPr>
            <a:r>
              <a:rPr b="1" lang="en" sz="3600">
                <a:solidFill>
                  <a:srgbClr val="000000"/>
                </a:solidFill>
              </a:rPr>
              <a:t>Overview </a:t>
            </a:r>
          </a:p>
        </p:txBody>
      </p:sp>
      <p:sp>
        <p:nvSpPr>
          <p:cNvPr id="154" name="Shape 154"/>
          <p:cNvSpPr txBox="1"/>
          <p:nvPr/>
        </p:nvSpPr>
        <p:spPr>
          <a:xfrm>
            <a:off x="609600" y="1371600"/>
            <a:ext cx="7924800" cy="2914800"/>
          </a:xfrm>
          <a:prstGeom prst="rect">
            <a:avLst/>
          </a:prstGeom>
          <a:noFill/>
          <a:ln>
            <a:noFill/>
          </a:ln>
        </p:spPr>
        <p:txBody>
          <a:bodyPr anchorCtr="0" anchor="t" bIns="91425" lIns="91425" rIns="91425" wrap="square" tIns="91425">
            <a:noAutofit/>
          </a:bodyPr>
          <a:lstStyle/>
          <a:p>
            <a:pPr indent="-355600" lvl="0" marL="457200" rtl="0">
              <a:lnSpc>
                <a:spcPct val="115000"/>
              </a:lnSpc>
              <a:spcBef>
                <a:spcPts val="480"/>
              </a:spcBef>
              <a:buClr>
                <a:srgbClr val="333333"/>
              </a:buClr>
              <a:buSzPct val="100000"/>
              <a:buFont typeface="Noto Sans Symbols"/>
              <a:buChar char="▪"/>
            </a:pPr>
            <a:r>
              <a:rPr lang="en" sz="2000">
                <a:solidFill>
                  <a:srgbClr val="333333"/>
                </a:solidFill>
                <a:highlight>
                  <a:srgbClr val="FFFFFF"/>
                </a:highlight>
              </a:rPr>
              <a:t>Software </a:t>
            </a:r>
            <a:r>
              <a:rPr lang="en" sz="2000">
                <a:solidFill>
                  <a:srgbClr val="333333"/>
                </a:solidFill>
                <a:highlight>
                  <a:srgbClr val="FFFFFF"/>
                </a:highlight>
              </a:rPr>
              <a:t>Architecture </a:t>
            </a:r>
          </a:p>
          <a:p>
            <a:pPr indent="-355600" lvl="0" marL="457200" rtl="0">
              <a:lnSpc>
                <a:spcPct val="115000"/>
              </a:lnSpc>
              <a:spcBef>
                <a:spcPts val="480"/>
              </a:spcBef>
              <a:buClr>
                <a:srgbClr val="333333"/>
              </a:buClr>
              <a:buSzPct val="100000"/>
              <a:buFont typeface="Noto Sans Symbols"/>
              <a:buChar char="▪"/>
            </a:pPr>
            <a:r>
              <a:rPr lang="en" sz="2000">
                <a:solidFill>
                  <a:srgbClr val="333333"/>
                </a:solidFill>
                <a:highlight>
                  <a:srgbClr val="FFFFFF"/>
                </a:highlight>
              </a:rPr>
              <a:t>Design pattern</a:t>
            </a:r>
          </a:p>
          <a:p>
            <a:pPr indent="-355600" lvl="0" marL="457200" rtl="0">
              <a:lnSpc>
                <a:spcPct val="115000"/>
              </a:lnSpc>
              <a:spcBef>
                <a:spcPts val="480"/>
              </a:spcBef>
              <a:buClr>
                <a:srgbClr val="333333"/>
              </a:buClr>
              <a:buSzPct val="100000"/>
              <a:buFont typeface="Noto Sans Symbols"/>
              <a:buChar char="▪"/>
            </a:pPr>
            <a:r>
              <a:rPr lang="en" sz="2000">
                <a:solidFill>
                  <a:srgbClr val="333333"/>
                </a:solidFill>
                <a:highlight>
                  <a:srgbClr val="FFFFFF"/>
                </a:highlight>
              </a:rPr>
              <a:t>Database </a:t>
            </a:r>
          </a:p>
          <a:p>
            <a:pPr indent="-355600" lvl="0" marL="457200" rtl="0">
              <a:lnSpc>
                <a:spcPct val="115000"/>
              </a:lnSpc>
              <a:spcBef>
                <a:spcPts val="480"/>
              </a:spcBef>
              <a:buClr>
                <a:srgbClr val="333333"/>
              </a:buClr>
              <a:buSzPct val="100000"/>
              <a:buFont typeface="Noto Sans Symbols"/>
              <a:buChar char="▪"/>
            </a:pPr>
            <a:r>
              <a:rPr lang="en" sz="2000">
                <a:solidFill>
                  <a:srgbClr val="333333"/>
                </a:solidFill>
                <a:highlight>
                  <a:srgbClr val="FFFFFF"/>
                </a:highlight>
              </a:rPr>
              <a:t>Configuration </a:t>
            </a:r>
          </a:p>
          <a:p>
            <a:pPr indent="-355600" lvl="0" marL="457200" rtl="0">
              <a:lnSpc>
                <a:spcPct val="115000"/>
              </a:lnSpc>
              <a:spcBef>
                <a:spcPts val="480"/>
              </a:spcBef>
              <a:buClr>
                <a:srgbClr val="333333"/>
              </a:buClr>
              <a:buSzPct val="100000"/>
              <a:buFont typeface="Noto Sans Symbols"/>
              <a:buChar char="▪"/>
            </a:pPr>
            <a:r>
              <a:rPr lang="en" sz="2000">
                <a:solidFill>
                  <a:srgbClr val="333333"/>
                </a:solidFill>
              </a:rPr>
              <a:t>Testing </a:t>
            </a:r>
          </a:p>
          <a:p>
            <a:pPr indent="-355600" lvl="0" marL="457200" rtl="0">
              <a:lnSpc>
                <a:spcPct val="115000"/>
              </a:lnSpc>
              <a:spcBef>
                <a:spcPts val="480"/>
              </a:spcBef>
              <a:buClr>
                <a:srgbClr val="333333"/>
              </a:buClr>
              <a:buSzPct val="100000"/>
              <a:buFont typeface="Noto Sans Symbols"/>
              <a:buChar char="▪"/>
            </a:pPr>
            <a:r>
              <a:rPr lang="en" sz="2000">
                <a:solidFill>
                  <a:srgbClr val="333333"/>
                </a:solidFill>
                <a:highlight>
                  <a:srgbClr val="FFFFFF"/>
                </a:highlight>
              </a:rPr>
              <a:t>New features and demo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3" name="Shape 323"/>
        <p:cNvGrpSpPr/>
        <p:nvPr/>
      </p:nvGrpSpPr>
      <p:grpSpPr>
        <a:xfrm>
          <a:off x="0" y="0"/>
          <a:ext cx="0" cy="0"/>
          <a:chOff x="0" y="0"/>
          <a:chExt cx="0" cy="0"/>
        </a:xfrm>
      </p:grpSpPr>
      <p:sp>
        <p:nvSpPr>
          <p:cNvPr id="324" name="Shape 32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Integration Test</a:t>
            </a:r>
          </a:p>
        </p:txBody>
      </p:sp>
      <p:pic>
        <p:nvPicPr>
          <p:cNvPr descr="integration test-3.jpg" id="325" name="Shape 325"/>
          <p:cNvPicPr preferRelativeResize="0"/>
          <p:nvPr/>
        </p:nvPicPr>
        <p:blipFill>
          <a:blip r:embed="rId3">
            <a:alphaModFix/>
          </a:blip>
          <a:stretch>
            <a:fillRect/>
          </a:stretch>
        </p:blipFill>
        <p:spPr>
          <a:xfrm>
            <a:off x="782650" y="1528600"/>
            <a:ext cx="2079200" cy="2702975"/>
          </a:xfrm>
          <a:prstGeom prst="rect">
            <a:avLst/>
          </a:prstGeom>
          <a:noFill/>
          <a:ln>
            <a:noFill/>
          </a:ln>
        </p:spPr>
      </p:pic>
      <p:pic>
        <p:nvPicPr>
          <p:cNvPr descr="Screen Shot 2017-11-02 at 4.44.56 PM.png" id="326" name="Shape 326"/>
          <p:cNvPicPr preferRelativeResize="0"/>
          <p:nvPr/>
        </p:nvPicPr>
        <p:blipFill>
          <a:blip r:embed="rId4">
            <a:alphaModFix/>
          </a:blip>
          <a:stretch>
            <a:fillRect/>
          </a:stretch>
        </p:blipFill>
        <p:spPr>
          <a:xfrm>
            <a:off x="3874200" y="1470924"/>
            <a:ext cx="4597864" cy="1702100"/>
          </a:xfrm>
          <a:prstGeom prst="rect">
            <a:avLst/>
          </a:prstGeom>
          <a:noFill/>
          <a:ln>
            <a:noFill/>
          </a:ln>
        </p:spPr>
      </p:pic>
      <p:sp>
        <p:nvSpPr>
          <p:cNvPr id="327" name="Shape 327"/>
          <p:cNvSpPr txBox="1"/>
          <p:nvPr/>
        </p:nvSpPr>
        <p:spPr>
          <a:xfrm>
            <a:off x="3807125" y="3499500"/>
            <a:ext cx="5028000" cy="1144200"/>
          </a:xfrm>
          <a:prstGeom prst="rect">
            <a:avLst/>
          </a:prstGeom>
          <a:noFill/>
          <a:ln>
            <a:noFill/>
          </a:ln>
        </p:spPr>
        <p:txBody>
          <a:bodyPr anchorCtr="0" anchor="t" bIns="91425" lIns="91425" rIns="91425" wrap="square" tIns="91425">
            <a:noAutofit/>
          </a:bodyPr>
          <a:lstStyle/>
          <a:p>
            <a:pPr lvl="0">
              <a:spcBef>
                <a:spcPts val="0"/>
              </a:spcBef>
              <a:buNone/>
            </a:pPr>
            <a:r>
              <a:rPr lang="en"/>
              <a:t>We will combine those results from integration test </a:t>
            </a:r>
          </a:p>
          <a:p>
            <a:pPr lvl="0">
              <a:spcBef>
                <a:spcPts val="0"/>
              </a:spcBef>
              <a:buNone/>
            </a:pPr>
            <a:r>
              <a:rPr lang="en"/>
              <a:t>with the results from other tests </a:t>
            </a:r>
          </a:p>
          <a:p>
            <a:pPr lvl="0">
              <a:spcBef>
                <a:spcPts val="0"/>
              </a:spcBef>
              <a:buNone/>
            </a:pPr>
            <a:r>
              <a:rPr lang="en"/>
              <a:t>into the “</a:t>
            </a:r>
            <a:r>
              <a:rPr b="1" lang="en"/>
              <a:t>Test Metrics</a:t>
            </a:r>
            <a:r>
              <a:rPr lang="en"/>
              <a: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b="1" lang="en"/>
              <a:t>Acceptance Test</a:t>
            </a:r>
          </a:p>
        </p:txBody>
      </p:sp>
      <p:sp>
        <p:nvSpPr>
          <p:cNvPr id="333" name="Shape 333"/>
          <p:cNvSpPr txBox="1"/>
          <p:nvPr>
            <p:ph idx="1" type="body"/>
          </p:nvPr>
        </p:nvSpPr>
        <p:spPr>
          <a:xfrm>
            <a:off x="4921000" y="1371600"/>
            <a:ext cx="3613500" cy="29148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330200" lvl="0" marL="457200" rtl="0">
              <a:lnSpc>
                <a:spcPct val="115000"/>
              </a:lnSpc>
              <a:spcBef>
                <a:spcPts val="0"/>
              </a:spcBef>
              <a:spcAft>
                <a:spcPts val="800"/>
              </a:spcAft>
              <a:buClr>
                <a:srgbClr val="000000"/>
              </a:buClr>
              <a:buSzPct val="100000"/>
              <a:buFont typeface="Arial"/>
              <a:buChar char="●"/>
            </a:pPr>
            <a:r>
              <a:rPr b="1" lang="en" sz="1600">
                <a:solidFill>
                  <a:srgbClr val="000000"/>
                </a:solidFill>
                <a:highlight>
                  <a:srgbClr val="FFFFFF"/>
                </a:highlight>
              </a:rPr>
              <a:t>Acceptance testing: </a:t>
            </a:r>
          </a:p>
          <a:p>
            <a:pPr indent="0" lvl="0" marL="0" rtl="0">
              <a:lnSpc>
                <a:spcPct val="115000"/>
              </a:lnSpc>
              <a:spcBef>
                <a:spcPts val="0"/>
              </a:spcBef>
              <a:spcAft>
                <a:spcPts val="800"/>
              </a:spcAft>
              <a:buNone/>
            </a:pPr>
            <a:r>
              <a:rPr lang="en" sz="1600">
                <a:solidFill>
                  <a:srgbClr val="000000"/>
                </a:solidFill>
                <a:highlight>
                  <a:srgbClr val="FFFFFF"/>
                </a:highlight>
              </a:rPr>
              <a:t>Formal testing with respect to user needs, requirements, and business processes conducted to determine  whether or not a system satisfies the acceptance criteria and to enable the user, customers or other authorized entity to determine whether or not to accept the system.</a:t>
            </a:r>
          </a:p>
          <a:p>
            <a:pPr lvl="0">
              <a:spcBef>
                <a:spcPts val="0"/>
              </a:spcBef>
              <a:buNone/>
            </a:pPr>
            <a:r>
              <a:t/>
            </a:r>
            <a:endParaRPr sz="1600"/>
          </a:p>
        </p:txBody>
      </p:sp>
      <p:pic>
        <p:nvPicPr>
          <p:cNvPr id="334" name="Shape 334"/>
          <p:cNvPicPr preferRelativeResize="0"/>
          <p:nvPr/>
        </p:nvPicPr>
        <p:blipFill rotWithShape="1">
          <a:blip r:embed="rId3">
            <a:alphaModFix/>
          </a:blip>
          <a:srcRect b="37606" l="29166" r="33654" t="47362"/>
          <a:stretch/>
        </p:blipFill>
        <p:spPr>
          <a:xfrm>
            <a:off x="609600" y="3629673"/>
            <a:ext cx="3827575" cy="874125"/>
          </a:xfrm>
          <a:prstGeom prst="rect">
            <a:avLst/>
          </a:prstGeom>
          <a:noFill/>
          <a:ln>
            <a:noFill/>
          </a:ln>
        </p:spPr>
      </p:pic>
      <p:pic>
        <p:nvPicPr>
          <p:cNvPr id="335" name="Shape 335"/>
          <p:cNvPicPr preferRelativeResize="0"/>
          <p:nvPr/>
        </p:nvPicPr>
        <p:blipFill rotWithShape="1">
          <a:blip r:embed="rId4">
            <a:alphaModFix/>
          </a:blip>
          <a:srcRect b="52751" l="2913" r="67602" t="18145"/>
          <a:stretch/>
        </p:blipFill>
        <p:spPr>
          <a:xfrm>
            <a:off x="609600" y="1371600"/>
            <a:ext cx="3827573" cy="212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b="1" lang="en"/>
              <a:t>Compatibility Test</a:t>
            </a:r>
          </a:p>
        </p:txBody>
      </p:sp>
      <p:sp>
        <p:nvSpPr>
          <p:cNvPr id="341" name="Shape 34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342" name="Shape 342"/>
          <p:cNvPicPr preferRelativeResize="0"/>
          <p:nvPr/>
        </p:nvPicPr>
        <p:blipFill rotWithShape="1">
          <a:blip r:embed="rId3">
            <a:alphaModFix/>
          </a:blip>
          <a:srcRect b="5515" l="0" r="4388" t="25275"/>
          <a:stretch/>
        </p:blipFill>
        <p:spPr>
          <a:xfrm>
            <a:off x="678375" y="1319225"/>
            <a:ext cx="7787275" cy="3170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609600" y="466775"/>
            <a:ext cx="7924800" cy="514200"/>
          </a:xfrm>
          <a:prstGeom prst="rect">
            <a:avLst/>
          </a:prstGeom>
        </p:spPr>
        <p:txBody>
          <a:bodyPr anchorCtr="0" anchor="t" bIns="91425" lIns="91425" rIns="91425" wrap="square" tIns="91425">
            <a:noAutofit/>
          </a:bodyPr>
          <a:lstStyle/>
          <a:p>
            <a:pPr lvl="0">
              <a:spcBef>
                <a:spcPts val="0"/>
              </a:spcBef>
              <a:buNone/>
            </a:pPr>
            <a:r>
              <a:rPr b="1" lang="en"/>
              <a:t>Usability Test</a:t>
            </a:r>
          </a:p>
        </p:txBody>
      </p:sp>
      <p:sp>
        <p:nvSpPr>
          <p:cNvPr id="348" name="Shape 348"/>
          <p:cNvSpPr txBox="1"/>
          <p:nvPr>
            <p:ph idx="1" type="body"/>
          </p:nvPr>
        </p:nvSpPr>
        <p:spPr>
          <a:xfrm>
            <a:off x="5339825" y="1293075"/>
            <a:ext cx="3351600" cy="3331200"/>
          </a:xfrm>
          <a:prstGeom prst="rect">
            <a:avLst/>
          </a:prstGeom>
        </p:spPr>
        <p:txBody>
          <a:bodyPr anchorCtr="0" anchor="t" bIns="91425" lIns="91425" rIns="91425" wrap="square" tIns="91425">
            <a:noAutofit/>
          </a:bodyPr>
          <a:lstStyle/>
          <a:p>
            <a:pPr lvl="0">
              <a:spcBef>
                <a:spcPts val="0"/>
              </a:spcBef>
              <a:buNone/>
            </a:pPr>
            <a:r>
              <a:rPr lang="en" sz="1800"/>
              <a:t>   We follow our usability report based on 6 steps:</a:t>
            </a:r>
          </a:p>
          <a:p>
            <a:pPr indent="-342900" lvl="0" marL="914400" rtl="0">
              <a:spcBef>
                <a:spcPts val="0"/>
              </a:spcBef>
              <a:spcAft>
                <a:spcPts val="0"/>
              </a:spcAft>
              <a:buClr>
                <a:srgbClr val="000000"/>
              </a:buClr>
              <a:buSzPct val="100000"/>
              <a:buAutoNum type="arabicPeriod"/>
            </a:pPr>
            <a:r>
              <a:rPr lang="en" sz="1800">
                <a:solidFill>
                  <a:srgbClr val="000000"/>
                </a:solidFill>
              </a:rPr>
              <a:t>Goal</a:t>
            </a:r>
          </a:p>
          <a:p>
            <a:pPr indent="-342900" lvl="0" marL="914400" rtl="0">
              <a:spcBef>
                <a:spcPts val="0"/>
              </a:spcBef>
              <a:spcAft>
                <a:spcPts val="0"/>
              </a:spcAft>
              <a:buClr>
                <a:srgbClr val="000000"/>
              </a:buClr>
              <a:buSzPct val="100000"/>
              <a:buAutoNum type="arabicPeriod"/>
            </a:pPr>
            <a:r>
              <a:rPr lang="en" sz="1800">
                <a:solidFill>
                  <a:srgbClr val="000000"/>
                </a:solidFill>
              </a:rPr>
              <a:t>Recuit </a:t>
            </a:r>
          </a:p>
          <a:p>
            <a:pPr indent="-342900" lvl="0" marL="914400" rtl="0">
              <a:spcBef>
                <a:spcPts val="0"/>
              </a:spcBef>
              <a:spcAft>
                <a:spcPts val="0"/>
              </a:spcAft>
              <a:buClr>
                <a:srgbClr val="000000"/>
              </a:buClr>
              <a:buSzPct val="100000"/>
              <a:buAutoNum type="arabicPeriod"/>
            </a:pPr>
            <a:r>
              <a:rPr lang="en" sz="1800">
                <a:solidFill>
                  <a:srgbClr val="000000"/>
                </a:solidFill>
              </a:rPr>
              <a:t>Prepare for the study</a:t>
            </a:r>
          </a:p>
          <a:p>
            <a:pPr indent="-342900" lvl="0" marL="914400" rtl="0">
              <a:spcBef>
                <a:spcPts val="0"/>
              </a:spcBef>
              <a:spcAft>
                <a:spcPts val="0"/>
              </a:spcAft>
              <a:buClr>
                <a:srgbClr val="000000"/>
              </a:buClr>
              <a:buSzPct val="100000"/>
              <a:buAutoNum type="arabicPeriod"/>
            </a:pPr>
            <a:r>
              <a:rPr lang="en" sz="1800">
                <a:solidFill>
                  <a:srgbClr val="000000"/>
                </a:solidFill>
              </a:rPr>
              <a:t>Conduct</a:t>
            </a:r>
          </a:p>
          <a:p>
            <a:pPr indent="-342900" lvl="0" marL="914400" rtl="0">
              <a:spcBef>
                <a:spcPts val="0"/>
              </a:spcBef>
              <a:spcAft>
                <a:spcPts val="0"/>
              </a:spcAft>
              <a:buClr>
                <a:srgbClr val="000000"/>
              </a:buClr>
              <a:buSzPct val="100000"/>
              <a:buAutoNum type="arabicPeriod"/>
            </a:pPr>
            <a:r>
              <a:rPr lang="en" sz="1800">
                <a:solidFill>
                  <a:srgbClr val="000000"/>
                </a:solidFill>
              </a:rPr>
              <a:t>Analyze</a:t>
            </a:r>
          </a:p>
          <a:p>
            <a:pPr indent="-342900" lvl="0" marL="914400">
              <a:spcBef>
                <a:spcPts val="0"/>
              </a:spcBef>
              <a:buClr>
                <a:srgbClr val="000000"/>
              </a:buClr>
              <a:buSzPct val="100000"/>
              <a:buAutoNum type="arabicPeriod"/>
            </a:pPr>
            <a:r>
              <a:rPr lang="en" sz="1800">
                <a:solidFill>
                  <a:srgbClr val="000000"/>
                </a:solidFill>
              </a:rPr>
              <a:t>Report </a:t>
            </a:r>
          </a:p>
        </p:txBody>
      </p:sp>
      <p:pic>
        <p:nvPicPr>
          <p:cNvPr id="349" name="Shape 349"/>
          <p:cNvPicPr preferRelativeResize="0"/>
          <p:nvPr/>
        </p:nvPicPr>
        <p:blipFill rotWithShape="1">
          <a:blip r:embed="rId3">
            <a:alphaModFix/>
          </a:blip>
          <a:srcRect b="6018" l="0" r="52480" t="25281"/>
          <a:stretch/>
        </p:blipFill>
        <p:spPr>
          <a:xfrm>
            <a:off x="609600" y="1192775"/>
            <a:ext cx="4730227" cy="368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b="1" lang="en"/>
              <a:t>Testing </a:t>
            </a:r>
            <a:r>
              <a:rPr b="1" lang="en"/>
              <a:t>Metrics</a:t>
            </a:r>
          </a:p>
        </p:txBody>
      </p:sp>
      <p:sp>
        <p:nvSpPr>
          <p:cNvPr id="355" name="Shape 355"/>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pPr>
            <a:r>
              <a:rPr lang="en">
                <a:solidFill>
                  <a:srgbClr val="000000"/>
                </a:solidFill>
              </a:rPr>
              <a:t>Product metrics</a:t>
            </a:r>
          </a:p>
          <a:p>
            <a:pPr indent="-355600" lvl="1" marL="914400" rtl="0">
              <a:spcBef>
                <a:spcPts val="0"/>
              </a:spcBef>
              <a:spcAft>
                <a:spcPts val="0"/>
              </a:spcAft>
              <a:buClr>
                <a:srgbClr val="000000"/>
              </a:buClr>
              <a:buSzPct val="100000"/>
            </a:pPr>
            <a:r>
              <a:rPr lang="en" sz="2000">
                <a:solidFill>
                  <a:srgbClr val="000000"/>
                </a:solidFill>
              </a:rPr>
              <a:t>Defect management</a:t>
            </a:r>
          </a:p>
          <a:p>
            <a:pPr indent="-355600" lvl="2" marL="1371600" rtl="0">
              <a:spcBef>
                <a:spcPts val="0"/>
              </a:spcBef>
              <a:spcAft>
                <a:spcPts val="0"/>
              </a:spcAft>
              <a:buClr>
                <a:srgbClr val="000000"/>
              </a:buClr>
              <a:buSzPct val="100000"/>
            </a:pPr>
            <a:r>
              <a:rPr lang="en" sz="2000">
                <a:solidFill>
                  <a:srgbClr val="000000"/>
                </a:solidFill>
              </a:rPr>
              <a:t>Defect severity</a:t>
            </a:r>
          </a:p>
          <a:p>
            <a:pPr indent="-355600" lvl="2" marL="1371600" rtl="0">
              <a:spcBef>
                <a:spcPts val="0"/>
              </a:spcBef>
              <a:spcAft>
                <a:spcPts val="0"/>
              </a:spcAft>
              <a:buClr>
                <a:srgbClr val="000000"/>
              </a:buClr>
              <a:buSzPct val="100000"/>
            </a:pPr>
            <a:r>
              <a:rPr lang="en" sz="2000">
                <a:solidFill>
                  <a:srgbClr val="000000"/>
                </a:solidFill>
              </a:rPr>
              <a:t>Defect priority</a:t>
            </a:r>
          </a:p>
          <a:p>
            <a:pPr indent="-355600" lvl="2" marL="1371600" rtl="0">
              <a:spcBef>
                <a:spcPts val="0"/>
              </a:spcBef>
              <a:spcAft>
                <a:spcPts val="0"/>
              </a:spcAft>
              <a:buClr>
                <a:srgbClr val="000000"/>
              </a:buClr>
              <a:buSzPct val="100000"/>
            </a:pPr>
            <a:r>
              <a:rPr lang="en" sz="2000">
                <a:solidFill>
                  <a:srgbClr val="000000"/>
                </a:solidFill>
              </a:rPr>
              <a:t>Document</a:t>
            </a:r>
          </a:p>
          <a:p>
            <a:pPr indent="-355600" lvl="3" marL="1828800" rtl="0">
              <a:spcBef>
                <a:spcPts val="0"/>
              </a:spcBef>
              <a:spcAft>
                <a:spcPts val="0"/>
              </a:spcAft>
              <a:buClr>
                <a:srgbClr val="000000"/>
              </a:buClr>
            </a:pPr>
            <a:r>
              <a:rPr lang="en">
                <a:solidFill>
                  <a:srgbClr val="000000"/>
                </a:solidFill>
              </a:rPr>
              <a:t>Test ID</a:t>
            </a:r>
          </a:p>
          <a:p>
            <a:pPr indent="-355600" lvl="3" marL="1828800" rtl="0">
              <a:spcBef>
                <a:spcPts val="0"/>
              </a:spcBef>
              <a:spcAft>
                <a:spcPts val="0"/>
              </a:spcAft>
              <a:buClr>
                <a:srgbClr val="000000"/>
              </a:buClr>
            </a:pPr>
            <a:r>
              <a:rPr lang="en">
                <a:solidFill>
                  <a:srgbClr val="000000"/>
                </a:solidFill>
              </a:rPr>
              <a:t>Work log</a:t>
            </a:r>
          </a:p>
          <a:p>
            <a:pPr indent="-355600" lvl="3" marL="1828800" rtl="0">
              <a:spcBef>
                <a:spcPts val="0"/>
              </a:spcBef>
              <a:spcAft>
                <a:spcPts val="0"/>
              </a:spcAft>
              <a:buClr>
                <a:srgbClr val="000000"/>
              </a:buClr>
            </a:pPr>
            <a:r>
              <a:rPr lang="en">
                <a:solidFill>
                  <a:srgbClr val="000000"/>
                </a:solidFill>
              </a:rPr>
              <a:t>Workflow</a:t>
            </a:r>
          </a:p>
          <a:p>
            <a:pPr indent="-355600" lvl="3" marL="1828800">
              <a:spcBef>
                <a:spcPts val="0"/>
              </a:spcBef>
              <a:buClr>
                <a:srgbClr val="000000"/>
              </a:buClr>
            </a:pPr>
            <a:r>
              <a:rPr lang="en">
                <a:solidFill>
                  <a:srgbClr val="000000"/>
                </a:solidFill>
              </a:rPr>
              <a:t>Report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Testing Metrics</a:t>
            </a:r>
          </a:p>
        </p:txBody>
      </p:sp>
      <p:sp>
        <p:nvSpPr>
          <p:cNvPr id="361" name="Shape 36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chemeClr val="dk1"/>
              </a:buClr>
            </a:pPr>
            <a:r>
              <a:rPr lang="en"/>
              <a:t>Product metric</a:t>
            </a:r>
          </a:p>
          <a:p>
            <a:pPr indent="-355600" lvl="1" marL="914400" rtl="0">
              <a:spcBef>
                <a:spcPts val="0"/>
              </a:spcBef>
              <a:spcAft>
                <a:spcPts val="0"/>
              </a:spcAft>
              <a:buClr>
                <a:srgbClr val="000000"/>
              </a:buClr>
              <a:buSzPct val="100000"/>
            </a:pPr>
            <a:r>
              <a:rPr lang="en" sz="2000">
                <a:solidFill>
                  <a:srgbClr val="000000"/>
                </a:solidFill>
              </a:rPr>
              <a:t>Schedule variance</a:t>
            </a:r>
          </a:p>
          <a:p>
            <a:pPr indent="-355600" lvl="1" marL="914400" rtl="0">
              <a:spcBef>
                <a:spcPts val="0"/>
              </a:spcBef>
              <a:spcAft>
                <a:spcPts val="0"/>
              </a:spcAft>
              <a:buClr>
                <a:srgbClr val="000000"/>
              </a:buClr>
              <a:buSzPct val="100000"/>
            </a:pPr>
            <a:r>
              <a:rPr lang="en" sz="2000">
                <a:solidFill>
                  <a:srgbClr val="000000"/>
                </a:solidFill>
              </a:rPr>
              <a:t>Productivity for test case preparation</a:t>
            </a:r>
          </a:p>
          <a:p>
            <a:pPr indent="-355600" lvl="1" marL="914400" rtl="0">
              <a:spcBef>
                <a:spcPts val="0"/>
              </a:spcBef>
              <a:spcAft>
                <a:spcPts val="0"/>
              </a:spcAft>
              <a:buClr>
                <a:srgbClr val="000000"/>
              </a:buClr>
              <a:buSzPct val="100000"/>
            </a:pPr>
            <a:r>
              <a:rPr lang="en" sz="2000">
                <a:solidFill>
                  <a:srgbClr val="000000"/>
                </a:solidFill>
              </a:rPr>
              <a:t>Productivity for test case execution</a:t>
            </a:r>
          </a:p>
          <a:p>
            <a:pPr indent="-355600" lvl="1" marL="914400" rtl="0">
              <a:spcBef>
                <a:spcPts val="0"/>
              </a:spcBef>
              <a:spcAft>
                <a:spcPts val="0"/>
              </a:spcAft>
              <a:buClr>
                <a:srgbClr val="000000"/>
              </a:buClr>
              <a:buSzPct val="100000"/>
            </a:pPr>
            <a:r>
              <a:rPr lang="en" sz="2000">
                <a:solidFill>
                  <a:srgbClr val="000000"/>
                </a:solidFill>
              </a:rPr>
              <a:t>Expected test case result</a:t>
            </a:r>
          </a:p>
          <a:p>
            <a:pPr indent="-355600" lvl="1" marL="914400" rtl="0">
              <a:spcBef>
                <a:spcPts val="0"/>
              </a:spcBef>
              <a:buClr>
                <a:srgbClr val="000000"/>
              </a:buClr>
              <a:buSzPct val="100000"/>
            </a:pPr>
            <a:r>
              <a:rPr lang="en" sz="2000">
                <a:solidFill>
                  <a:srgbClr val="000000"/>
                </a:solidFill>
              </a:rPr>
              <a:t>Actual test case result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Testing Metrics</a:t>
            </a:r>
          </a:p>
        </p:txBody>
      </p:sp>
      <p:sp>
        <p:nvSpPr>
          <p:cNvPr id="367" name="Shape 367"/>
          <p:cNvSpPr txBox="1"/>
          <p:nvPr>
            <p:ph idx="1" type="body"/>
          </p:nvPr>
        </p:nvSpPr>
        <p:spPr>
          <a:xfrm>
            <a:off x="609600" y="12669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pPr>
            <a:r>
              <a:rPr lang="en">
                <a:solidFill>
                  <a:srgbClr val="000000"/>
                </a:solidFill>
              </a:rPr>
              <a:t>Process metrics</a:t>
            </a:r>
          </a:p>
          <a:p>
            <a:pPr indent="-342900" lvl="1" marL="914400" rtl="0">
              <a:spcBef>
                <a:spcPts val="0"/>
              </a:spcBef>
              <a:spcAft>
                <a:spcPts val="0"/>
              </a:spcAft>
              <a:buClr>
                <a:srgbClr val="000000"/>
              </a:buClr>
              <a:buSzPct val="100000"/>
            </a:pPr>
            <a:r>
              <a:rPr lang="en" sz="1800">
                <a:solidFill>
                  <a:srgbClr val="000000"/>
                </a:solidFill>
              </a:rPr>
              <a:t>Number of user stories</a:t>
            </a:r>
          </a:p>
          <a:p>
            <a:pPr indent="-342900" lvl="1" marL="914400" rtl="0">
              <a:spcBef>
                <a:spcPts val="0"/>
              </a:spcBef>
              <a:spcAft>
                <a:spcPts val="0"/>
              </a:spcAft>
              <a:buClr>
                <a:srgbClr val="000000"/>
              </a:buClr>
              <a:buSzPct val="100000"/>
            </a:pPr>
            <a:r>
              <a:rPr lang="en" sz="1800">
                <a:solidFill>
                  <a:srgbClr val="000000"/>
                </a:solidFill>
              </a:rPr>
              <a:t>Effort measured in person months/person's hour</a:t>
            </a:r>
          </a:p>
          <a:p>
            <a:pPr indent="-342900" lvl="1" marL="914400" rtl="0">
              <a:spcBef>
                <a:spcPts val="0"/>
              </a:spcBef>
              <a:spcAft>
                <a:spcPts val="0"/>
              </a:spcAft>
              <a:buClr>
                <a:srgbClr val="000000"/>
              </a:buClr>
              <a:buSzPct val="100000"/>
            </a:pPr>
            <a:r>
              <a:rPr lang="en" sz="1800">
                <a:solidFill>
                  <a:srgbClr val="000000"/>
                </a:solidFill>
              </a:rPr>
              <a:t>Documents </a:t>
            </a:r>
          </a:p>
          <a:p>
            <a:pPr indent="-342900" lvl="2" marL="1371600" rtl="0">
              <a:spcBef>
                <a:spcPts val="0"/>
              </a:spcBef>
              <a:spcAft>
                <a:spcPts val="0"/>
              </a:spcAft>
              <a:buClr>
                <a:srgbClr val="000000"/>
              </a:buClr>
              <a:buSzPct val="100000"/>
            </a:pPr>
            <a:r>
              <a:rPr lang="en" sz="1800">
                <a:solidFill>
                  <a:srgbClr val="000000"/>
                </a:solidFill>
              </a:rPr>
              <a:t>STD</a:t>
            </a:r>
          </a:p>
          <a:p>
            <a:pPr indent="-342900" lvl="2" marL="1371600" rtl="0">
              <a:spcBef>
                <a:spcPts val="0"/>
              </a:spcBef>
              <a:spcAft>
                <a:spcPts val="0"/>
              </a:spcAft>
              <a:buClr>
                <a:srgbClr val="000000"/>
              </a:buClr>
              <a:buSzPct val="100000"/>
            </a:pPr>
            <a:r>
              <a:rPr lang="en" sz="1800">
                <a:solidFill>
                  <a:srgbClr val="000000"/>
                </a:solidFill>
              </a:rPr>
              <a:t>Test cases</a:t>
            </a:r>
          </a:p>
          <a:p>
            <a:pPr indent="-342900" lvl="2" marL="1371600" rtl="0">
              <a:spcBef>
                <a:spcPts val="0"/>
              </a:spcBef>
              <a:spcAft>
                <a:spcPts val="0"/>
              </a:spcAft>
              <a:buClr>
                <a:srgbClr val="000000"/>
              </a:buClr>
              <a:buSzPct val="100000"/>
            </a:pPr>
            <a:r>
              <a:rPr lang="en" sz="1800">
                <a:solidFill>
                  <a:srgbClr val="000000"/>
                </a:solidFill>
              </a:rPr>
              <a:t>Overall test report</a:t>
            </a:r>
          </a:p>
          <a:p>
            <a:pPr indent="-342900" lvl="2" marL="1371600" rtl="0">
              <a:spcBef>
                <a:spcPts val="0"/>
              </a:spcBef>
              <a:spcAft>
                <a:spcPts val="0"/>
              </a:spcAft>
              <a:buClr>
                <a:srgbClr val="000000"/>
              </a:buClr>
              <a:buSzPct val="100000"/>
            </a:pPr>
            <a:r>
              <a:rPr lang="en" sz="1800">
                <a:solidFill>
                  <a:srgbClr val="000000"/>
                </a:solidFill>
              </a:rPr>
              <a:t>……</a:t>
            </a:r>
          </a:p>
          <a:p>
            <a:pPr indent="-342900" lvl="1" marL="914400" rtl="0">
              <a:spcBef>
                <a:spcPts val="0"/>
              </a:spcBef>
              <a:buClr>
                <a:srgbClr val="000000"/>
              </a:buClr>
              <a:buSzPct val="100000"/>
            </a:pPr>
            <a:r>
              <a:rPr lang="en" sz="1800">
                <a:solidFill>
                  <a:srgbClr val="000000"/>
                </a:solidFill>
              </a:rPr>
              <a:t>Lines of code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aphicFrame>
        <p:nvGraphicFramePr>
          <p:cNvPr id="372" name="Shape 372"/>
          <p:cNvGraphicFramePr/>
          <p:nvPr/>
        </p:nvGraphicFramePr>
        <p:xfrm>
          <a:off x="2987850" y="327138"/>
          <a:ext cx="3000000" cy="3000000"/>
        </p:xfrm>
        <a:graphic>
          <a:graphicData uri="http://schemas.openxmlformats.org/drawingml/2006/table">
            <a:tbl>
              <a:tblPr>
                <a:noFill/>
                <a:tableStyleId>{F4AAF427-24BF-4051-BBFA-9D702B0364F7}</a:tableStyleId>
              </a:tblPr>
              <a:tblGrid>
                <a:gridCol w="894625"/>
                <a:gridCol w="716500"/>
                <a:gridCol w="852050"/>
                <a:gridCol w="894625"/>
                <a:gridCol w="894625"/>
                <a:gridCol w="894625"/>
                <a:gridCol w="894625"/>
              </a:tblGrid>
              <a:tr h="942525">
                <a:tc>
                  <a:txBody>
                    <a:bodyPr>
                      <a:noAutofit/>
                    </a:bodyPr>
                    <a:lstStyle/>
                    <a:p>
                      <a:pPr lvl="0" rtl="0">
                        <a:spcBef>
                          <a:spcPts val="0"/>
                        </a:spcBef>
                        <a:buNone/>
                      </a:pPr>
                      <a:r>
                        <a:rPr lang="en" sz="1100"/>
                        <a:t>Sprint #</a:t>
                      </a:r>
                    </a:p>
                  </a:txBody>
                  <a:tcPr marT="63500" marB="63500" marR="63500" marL="63500"/>
                </a:tc>
                <a:tc>
                  <a:txBody>
                    <a:bodyPr>
                      <a:noAutofit/>
                    </a:bodyPr>
                    <a:lstStyle/>
                    <a:p>
                      <a:pPr lvl="0" rtl="0">
                        <a:spcBef>
                          <a:spcPts val="0"/>
                        </a:spcBef>
                        <a:buNone/>
                      </a:pPr>
                      <a:r>
                        <a:rPr lang="en" sz="1100"/>
                        <a:t>Line of Code (lines)</a:t>
                      </a:r>
                    </a:p>
                  </a:txBody>
                  <a:tcPr marT="63500" marB="63500" marR="63500" marL="63500"/>
                </a:tc>
                <a:tc>
                  <a:txBody>
                    <a:bodyPr>
                      <a:noAutofit/>
                    </a:bodyPr>
                    <a:lstStyle/>
                    <a:p>
                      <a:pPr lvl="0" rtl="0">
                        <a:spcBef>
                          <a:spcPts val="0"/>
                        </a:spcBef>
                        <a:buNone/>
                      </a:pPr>
                      <a:r>
                        <a:rPr lang="en" sz="1100"/>
                        <a:t>Total Effort (man hour)</a:t>
                      </a:r>
                    </a:p>
                  </a:txBody>
                  <a:tcPr marT="63500" marB="63500" marR="63500" marL="63500"/>
                </a:tc>
                <a:tc>
                  <a:txBody>
                    <a:bodyPr>
                      <a:noAutofit/>
                    </a:bodyPr>
                    <a:lstStyle/>
                    <a:p>
                      <a:pPr lvl="0" rtl="0">
                        <a:spcBef>
                          <a:spcPts val="0"/>
                        </a:spcBef>
                        <a:buNone/>
                      </a:pPr>
                      <a:r>
                        <a:rPr lang="en" sz="1100"/>
                        <a:t>Document Produced</a:t>
                      </a:r>
                    </a:p>
                    <a:p>
                      <a:pPr lvl="0" rtl="0">
                        <a:spcBef>
                          <a:spcPts val="0"/>
                        </a:spcBef>
                        <a:buNone/>
                      </a:pPr>
                      <a:r>
                        <a:rPr lang="en" sz="1100"/>
                        <a:t>(pages)</a:t>
                      </a:r>
                    </a:p>
                  </a:txBody>
                  <a:tcPr marT="63500" marB="63500" marR="63500" marL="63500"/>
                </a:tc>
                <a:tc>
                  <a:txBody>
                    <a:bodyPr>
                      <a:noAutofit/>
                    </a:bodyPr>
                    <a:lstStyle/>
                    <a:p>
                      <a:pPr lvl="0" rtl="0">
                        <a:spcBef>
                          <a:spcPts val="0"/>
                        </a:spcBef>
                        <a:buNone/>
                      </a:pPr>
                      <a:r>
                        <a:rPr lang="en" sz="1100"/>
                        <a:t>Errors Found in Test (count)</a:t>
                      </a:r>
                    </a:p>
                  </a:txBody>
                  <a:tcPr marT="63500" marB="63500" marR="63500" marL="63500"/>
                </a:tc>
                <a:tc>
                  <a:txBody>
                    <a:bodyPr>
                      <a:noAutofit/>
                    </a:bodyPr>
                    <a:lstStyle/>
                    <a:p>
                      <a:pPr lvl="0" rtl="0">
                        <a:spcBef>
                          <a:spcPts val="0"/>
                        </a:spcBef>
                        <a:buNone/>
                      </a:pPr>
                      <a:r>
                        <a:rPr lang="en" sz="1100"/>
                        <a:t>Defects found in sprint</a:t>
                      </a:r>
                    </a:p>
                    <a:p>
                      <a:pPr lvl="0" rtl="0">
                        <a:spcBef>
                          <a:spcPts val="0"/>
                        </a:spcBef>
                        <a:buNone/>
                      </a:pPr>
                      <a:r>
                        <a:rPr lang="en" sz="1100"/>
                        <a:t>(count)</a:t>
                      </a:r>
                    </a:p>
                  </a:txBody>
                  <a:tcPr marT="63500" marB="63500" marR="63500" marL="63500"/>
                </a:tc>
                <a:tc>
                  <a:txBody>
                    <a:bodyPr>
                      <a:noAutofit/>
                    </a:bodyPr>
                    <a:lstStyle/>
                    <a:p>
                      <a:pPr lvl="0" rtl="0">
                        <a:spcBef>
                          <a:spcPts val="0"/>
                        </a:spcBef>
                        <a:buNone/>
                      </a:pPr>
                      <a:r>
                        <a:rPr lang="en" sz="1100"/>
                        <a:t>User Story Implemented</a:t>
                      </a:r>
                    </a:p>
                    <a:p>
                      <a:pPr lvl="0" rtl="0">
                        <a:spcBef>
                          <a:spcPts val="0"/>
                        </a:spcBef>
                        <a:buNone/>
                      </a:pPr>
                      <a:r>
                        <a:rPr lang="en" sz="1100"/>
                        <a:t>(count)</a:t>
                      </a:r>
                    </a:p>
                  </a:txBody>
                  <a:tcPr marT="63500" marB="63500" marR="63500" marL="63500"/>
                </a:tc>
              </a:tr>
              <a:tr h="346100">
                <a:tc>
                  <a:txBody>
                    <a:bodyPr>
                      <a:noAutofit/>
                    </a:bodyPr>
                    <a:lstStyle/>
                    <a:p>
                      <a:pPr lvl="0" rtl="0">
                        <a:spcBef>
                          <a:spcPts val="0"/>
                        </a:spcBef>
                        <a:buNone/>
                      </a:pPr>
                      <a:r>
                        <a:rPr lang="en" sz="1100"/>
                        <a:t>Sprint0</a:t>
                      </a:r>
                    </a:p>
                  </a:txBody>
                  <a:tcPr marT="63500" marB="63500" marR="63500" marL="63500"/>
                </a:tc>
                <a:tc>
                  <a:txBody>
                    <a:bodyPr>
                      <a:noAutofit/>
                    </a:bodyPr>
                    <a:lstStyle/>
                    <a:p>
                      <a:pPr lvl="0" rtl="0">
                        <a:spcBef>
                          <a:spcPts val="0"/>
                        </a:spcBef>
                        <a:buNone/>
                      </a:pPr>
                      <a:r>
                        <a:rPr lang="en" sz="1100"/>
                        <a:t>10</a:t>
                      </a:r>
                    </a:p>
                  </a:txBody>
                  <a:tcPr marT="63500" marB="63500" marR="63500" marL="63500"/>
                </a:tc>
                <a:tc>
                  <a:txBody>
                    <a:bodyPr>
                      <a:noAutofit/>
                    </a:bodyPr>
                    <a:lstStyle/>
                    <a:p>
                      <a:pPr lvl="0" rtl="0">
                        <a:spcBef>
                          <a:spcPts val="0"/>
                        </a:spcBef>
                        <a:buNone/>
                      </a:pPr>
                      <a:r>
                        <a:rPr lang="en" sz="1100"/>
                        <a:t>159</a:t>
                      </a:r>
                    </a:p>
                  </a:txBody>
                  <a:tcPr marT="63500" marB="63500" marR="63500" marL="63500"/>
                </a:tc>
                <a:tc>
                  <a:txBody>
                    <a:bodyPr>
                      <a:noAutofit/>
                    </a:bodyPr>
                    <a:lstStyle/>
                    <a:p>
                      <a:pPr lvl="0" rtl="0">
                        <a:spcBef>
                          <a:spcPts val="0"/>
                        </a:spcBef>
                        <a:buNone/>
                      </a:pPr>
                      <a:r>
                        <a:rPr lang="en" sz="1100"/>
                        <a:t>24</a:t>
                      </a:r>
                    </a:p>
                  </a:txBody>
                  <a:tcPr marT="63500" marB="63500" marR="63500" marL="63500"/>
                </a:tc>
                <a:tc>
                  <a:txBody>
                    <a:bodyPr>
                      <a:noAutofit/>
                    </a:bodyPr>
                    <a:lstStyle/>
                    <a:p>
                      <a:pPr lvl="0" rtl="0">
                        <a:spcBef>
                          <a:spcPts val="0"/>
                        </a:spcBef>
                        <a:buNone/>
                      </a:pPr>
                      <a:r>
                        <a:rPr lang="en" sz="1100"/>
                        <a:t>0</a:t>
                      </a:r>
                    </a:p>
                  </a:txBody>
                  <a:tcPr marT="63500" marB="63500" marR="63500" marL="63500"/>
                </a:tc>
                <a:tc>
                  <a:txBody>
                    <a:bodyPr>
                      <a:noAutofit/>
                    </a:bodyPr>
                    <a:lstStyle/>
                    <a:p>
                      <a:pPr lvl="0" rtl="0">
                        <a:spcBef>
                          <a:spcPts val="0"/>
                        </a:spcBef>
                        <a:buNone/>
                      </a:pPr>
                      <a:r>
                        <a:rPr lang="en" sz="1100"/>
                        <a:t>0</a:t>
                      </a:r>
                    </a:p>
                  </a:txBody>
                  <a:tcPr marT="63500" marB="63500" marR="63500" marL="63500"/>
                </a:tc>
                <a:tc>
                  <a:txBody>
                    <a:bodyPr>
                      <a:noAutofit/>
                    </a:bodyPr>
                    <a:lstStyle/>
                    <a:p>
                      <a:pPr lvl="0" rtl="0">
                        <a:spcBef>
                          <a:spcPts val="0"/>
                        </a:spcBef>
                        <a:buNone/>
                      </a:pPr>
                      <a:r>
                        <a:rPr lang="en" sz="1100"/>
                        <a:t>0</a:t>
                      </a:r>
                    </a:p>
                  </a:txBody>
                  <a:tcPr marT="63500" marB="63500" marR="63500" marL="63500"/>
                </a:tc>
              </a:tr>
              <a:tr h="346100">
                <a:tc>
                  <a:txBody>
                    <a:bodyPr>
                      <a:noAutofit/>
                    </a:bodyPr>
                    <a:lstStyle/>
                    <a:p>
                      <a:pPr lvl="0" rtl="0">
                        <a:spcBef>
                          <a:spcPts val="0"/>
                        </a:spcBef>
                        <a:buNone/>
                      </a:pPr>
                      <a:r>
                        <a:rPr lang="en" sz="1100"/>
                        <a:t>Sprint1</a:t>
                      </a:r>
                    </a:p>
                  </a:txBody>
                  <a:tcPr marT="63500" marB="63500" marR="63500" marL="63500"/>
                </a:tc>
                <a:tc>
                  <a:txBody>
                    <a:bodyPr>
                      <a:noAutofit/>
                    </a:bodyPr>
                    <a:lstStyle/>
                    <a:p>
                      <a:pPr lvl="0" rtl="0">
                        <a:spcBef>
                          <a:spcPts val="0"/>
                        </a:spcBef>
                        <a:buNone/>
                      </a:pPr>
                      <a:r>
                        <a:rPr lang="en" sz="1100"/>
                        <a:t>1458</a:t>
                      </a:r>
                    </a:p>
                  </a:txBody>
                  <a:tcPr marT="63500" marB="63500" marR="63500" marL="63500"/>
                </a:tc>
                <a:tc>
                  <a:txBody>
                    <a:bodyPr>
                      <a:noAutofit/>
                    </a:bodyPr>
                    <a:lstStyle/>
                    <a:p>
                      <a:pPr lvl="0" rtl="0">
                        <a:spcBef>
                          <a:spcPts val="0"/>
                        </a:spcBef>
                        <a:buNone/>
                      </a:pPr>
                      <a:r>
                        <a:rPr lang="en" sz="1100"/>
                        <a:t>166</a:t>
                      </a:r>
                    </a:p>
                  </a:txBody>
                  <a:tcPr marT="63500" marB="63500" marR="63500" marL="63500"/>
                </a:tc>
                <a:tc>
                  <a:txBody>
                    <a:bodyPr>
                      <a:noAutofit/>
                    </a:bodyPr>
                    <a:lstStyle/>
                    <a:p>
                      <a:pPr lvl="0" rtl="0">
                        <a:spcBef>
                          <a:spcPts val="0"/>
                        </a:spcBef>
                        <a:buNone/>
                      </a:pPr>
                      <a:r>
                        <a:rPr lang="en" sz="1100"/>
                        <a:t>72</a:t>
                      </a:r>
                    </a:p>
                  </a:txBody>
                  <a:tcPr marT="63500" marB="63500" marR="63500" marL="63500"/>
                </a:tc>
                <a:tc>
                  <a:txBody>
                    <a:bodyPr>
                      <a:noAutofit/>
                    </a:bodyPr>
                    <a:lstStyle/>
                    <a:p>
                      <a:pPr lvl="0" rtl="0">
                        <a:spcBef>
                          <a:spcPts val="0"/>
                        </a:spcBef>
                        <a:buNone/>
                      </a:pPr>
                      <a:r>
                        <a:rPr lang="en" sz="1100"/>
                        <a:t>10</a:t>
                      </a:r>
                    </a:p>
                  </a:txBody>
                  <a:tcPr marT="63500" marB="63500" marR="63500" marL="63500"/>
                </a:tc>
                <a:tc>
                  <a:txBody>
                    <a:bodyPr>
                      <a:noAutofit/>
                    </a:bodyPr>
                    <a:lstStyle/>
                    <a:p>
                      <a:pPr lvl="0" rtl="0">
                        <a:spcBef>
                          <a:spcPts val="0"/>
                        </a:spcBef>
                        <a:buNone/>
                      </a:pPr>
                      <a:r>
                        <a:rPr lang="en" sz="1100"/>
                        <a:t>3</a:t>
                      </a:r>
                    </a:p>
                  </a:txBody>
                  <a:tcPr marT="63500" marB="63500" marR="63500" marL="63500"/>
                </a:tc>
                <a:tc>
                  <a:txBody>
                    <a:bodyPr>
                      <a:noAutofit/>
                    </a:bodyPr>
                    <a:lstStyle/>
                    <a:p>
                      <a:pPr lvl="0" rtl="0">
                        <a:spcBef>
                          <a:spcPts val="0"/>
                        </a:spcBef>
                        <a:buNone/>
                      </a:pPr>
                      <a:r>
                        <a:rPr lang="en" sz="1100"/>
                        <a:t>3</a:t>
                      </a:r>
                    </a:p>
                  </a:txBody>
                  <a:tcPr marT="63500" marB="63500" marR="63500" marL="63500"/>
                </a:tc>
              </a:tr>
              <a:tr h="346100">
                <a:tc>
                  <a:txBody>
                    <a:bodyPr>
                      <a:noAutofit/>
                    </a:bodyPr>
                    <a:lstStyle/>
                    <a:p>
                      <a:pPr lvl="0" rtl="0">
                        <a:spcBef>
                          <a:spcPts val="0"/>
                        </a:spcBef>
                        <a:buNone/>
                      </a:pPr>
                      <a:r>
                        <a:rPr lang="en" sz="1100"/>
                        <a:t>Sprint2</a:t>
                      </a:r>
                    </a:p>
                  </a:txBody>
                  <a:tcPr marT="63500" marB="63500" marR="63500" marL="63500"/>
                </a:tc>
                <a:tc>
                  <a:txBody>
                    <a:bodyPr>
                      <a:noAutofit/>
                    </a:bodyPr>
                    <a:lstStyle/>
                    <a:p>
                      <a:pPr lvl="0" rtl="0">
                        <a:spcBef>
                          <a:spcPts val="0"/>
                        </a:spcBef>
                        <a:buNone/>
                      </a:pPr>
                      <a:r>
                        <a:rPr lang="en" sz="1100"/>
                        <a:t>3546</a:t>
                      </a:r>
                    </a:p>
                  </a:txBody>
                  <a:tcPr marT="63500" marB="63500" marR="63500" marL="63500"/>
                </a:tc>
                <a:tc>
                  <a:txBody>
                    <a:bodyPr>
                      <a:noAutofit/>
                    </a:bodyPr>
                    <a:lstStyle/>
                    <a:p>
                      <a:pPr lvl="0" rtl="0">
                        <a:spcBef>
                          <a:spcPts val="0"/>
                        </a:spcBef>
                        <a:buNone/>
                      </a:pPr>
                      <a:r>
                        <a:rPr lang="en" sz="1100"/>
                        <a:t>192</a:t>
                      </a:r>
                    </a:p>
                  </a:txBody>
                  <a:tcPr marT="63500" marB="63500" marR="63500" marL="63500"/>
                </a:tc>
                <a:tc>
                  <a:txBody>
                    <a:bodyPr>
                      <a:noAutofit/>
                    </a:bodyPr>
                    <a:lstStyle/>
                    <a:p>
                      <a:pPr lvl="0" rtl="0">
                        <a:spcBef>
                          <a:spcPts val="0"/>
                        </a:spcBef>
                        <a:buNone/>
                      </a:pPr>
                      <a:r>
                        <a:rPr lang="en" sz="1100"/>
                        <a:t>95</a:t>
                      </a:r>
                    </a:p>
                  </a:txBody>
                  <a:tcPr marT="63500" marB="63500" marR="63500" marL="63500"/>
                </a:tc>
                <a:tc>
                  <a:txBody>
                    <a:bodyPr>
                      <a:noAutofit/>
                    </a:bodyPr>
                    <a:lstStyle/>
                    <a:p>
                      <a:pPr lvl="0" rtl="0">
                        <a:spcBef>
                          <a:spcPts val="0"/>
                        </a:spcBef>
                        <a:buNone/>
                      </a:pPr>
                      <a:r>
                        <a:rPr lang="en" sz="1100"/>
                        <a:t>12</a:t>
                      </a:r>
                    </a:p>
                  </a:txBody>
                  <a:tcPr marT="63500" marB="63500" marR="63500" marL="63500"/>
                </a:tc>
                <a:tc>
                  <a:txBody>
                    <a:bodyPr>
                      <a:noAutofit/>
                    </a:bodyPr>
                    <a:lstStyle/>
                    <a:p>
                      <a:pPr lvl="0" rtl="0">
                        <a:spcBef>
                          <a:spcPts val="0"/>
                        </a:spcBef>
                        <a:buNone/>
                      </a:pPr>
                      <a:r>
                        <a:rPr lang="en" sz="1100"/>
                        <a:t>9</a:t>
                      </a:r>
                    </a:p>
                  </a:txBody>
                  <a:tcPr marT="63500" marB="63500" marR="63500" marL="63500"/>
                </a:tc>
                <a:tc>
                  <a:txBody>
                    <a:bodyPr>
                      <a:noAutofit/>
                    </a:bodyPr>
                    <a:lstStyle/>
                    <a:p>
                      <a:pPr lvl="0" rtl="0">
                        <a:spcBef>
                          <a:spcPts val="0"/>
                        </a:spcBef>
                        <a:buNone/>
                      </a:pPr>
                      <a:r>
                        <a:rPr lang="en" sz="1100"/>
                        <a:t>19</a:t>
                      </a:r>
                    </a:p>
                  </a:txBody>
                  <a:tcPr marT="63500" marB="63500" marR="63500" marL="63500"/>
                </a:tc>
              </a:tr>
            </a:tbl>
          </a:graphicData>
        </a:graphic>
      </p:graphicFrame>
      <p:pic>
        <p:nvPicPr>
          <p:cNvPr id="373" name="Shape 373"/>
          <p:cNvPicPr preferRelativeResize="0"/>
          <p:nvPr/>
        </p:nvPicPr>
        <p:blipFill>
          <a:blip r:embed="rId3">
            <a:alphaModFix/>
          </a:blip>
          <a:stretch>
            <a:fillRect/>
          </a:stretch>
        </p:blipFill>
        <p:spPr>
          <a:xfrm>
            <a:off x="4188063" y="2390763"/>
            <a:ext cx="4581525" cy="2752725"/>
          </a:xfrm>
          <a:prstGeom prst="rect">
            <a:avLst/>
          </a:prstGeom>
          <a:noFill/>
          <a:ln>
            <a:noFill/>
          </a:ln>
        </p:spPr>
      </p:pic>
      <p:sp>
        <p:nvSpPr>
          <p:cNvPr id="374" name="Shape 374"/>
          <p:cNvSpPr txBox="1"/>
          <p:nvPr/>
        </p:nvSpPr>
        <p:spPr>
          <a:xfrm>
            <a:off x="288075" y="3237050"/>
            <a:ext cx="3900000" cy="706800"/>
          </a:xfrm>
          <a:prstGeom prst="rect">
            <a:avLst/>
          </a:prstGeom>
          <a:noFill/>
          <a:ln>
            <a:noFill/>
          </a:ln>
        </p:spPr>
        <p:txBody>
          <a:bodyPr anchorCtr="0" anchor="t" bIns="91425" lIns="91425" rIns="91425" wrap="square" tIns="91425">
            <a:noAutofit/>
          </a:bodyPr>
          <a:lstStyle/>
          <a:p>
            <a:pPr lvl="0">
              <a:spcBef>
                <a:spcPts val="0"/>
              </a:spcBef>
              <a:buNone/>
            </a:pPr>
            <a:r>
              <a:rPr b="1" lang="en" sz="2000"/>
              <a:t>Test metrics table and graph</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5005550" y="329300"/>
            <a:ext cx="3940574" cy="2296450"/>
          </a:xfrm>
          <a:prstGeom prst="rect">
            <a:avLst/>
          </a:prstGeom>
          <a:noFill/>
          <a:ln>
            <a:noFill/>
          </a:ln>
        </p:spPr>
      </p:pic>
      <p:pic>
        <p:nvPicPr>
          <p:cNvPr id="380" name="Shape 380"/>
          <p:cNvPicPr preferRelativeResize="0"/>
          <p:nvPr/>
        </p:nvPicPr>
        <p:blipFill>
          <a:blip r:embed="rId4">
            <a:alphaModFix/>
          </a:blip>
          <a:stretch>
            <a:fillRect/>
          </a:stretch>
        </p:blipFill>
        <p:spPr>
          <a:xfrm>
            <a:off x="5005548" y="2625748"/>
            <a:ext cx="3940574" cy="2367622"/>
          </a:xfrm>
          <a:prstGeom prst="rect">
            <a:avLst/>
          </a:prstGeom>
          <a:noFill/>
          <a:ln>
            <a:noFill/>
          </a:ln>
        </p:spPr>
      </p:pic>
      <p:pic>
        <p:nvPicPr>
          <p:cNvPr id="381" name="Shape 381"/>
          <p:cNvPicPr preferRelativeResize="0"/>
          <p:nvPr/>
        </p:nvPicPr>
        <p:blipFill>
          <a:blip r:embed="rId5">
            <a:alphaModFix/>
          </a:blip>
          <a:stretch>
            <a:fillRect/>
          </a:stretch>
        </p:blipFill>
        <p:spPr>
          <a:xfrm>
            <a:off x="519450" y="1576900"/>
            <a:ext cx="3822125" cy="22964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New Features</a:t>
            </a:r>
          </a:p>
        </p:txBody>
      </p:sp>
      <p:sp>
        <p:nvSpPr>
          <p:cNvPr id="387" name="Shape 387"/>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lang="en"/>
              <a:t>Sprint</a:t>
            </a:r>
          </a:p>
          <a:p>
            <a:pPr lvl="0" rtl="0">
              <a:spcBef>
                <a:spcPts val="0"/>
              </a:spcBef>
              <a:buNone/>
            </a:pPr>
            <a:r>
              <a:rPr lang="en" sz="1400"/>
              <a:t>	Add, Delete, Rename</a:t>
            </a:r>
          </a:p>
          <a:p>
            <a:pPr indent="0" lvl="0" marL="152400" rtl="0">
              <a:spcBef>
                <a:spcPts val="0"/>
              </a:spcBef>
              <a:buNone/>
            </a:pPr>
            <a:r>
              <a:rPr lang="en"/>
              <a:t>History </a:t>
            </a:r>
          </a:p>
          <a:p>
            <a:pPr indent="0" lvl="0" marL="152400" rtl="0">
              <a:spcBef>
                <a:spcPts val="0"/>
              </a:spcBef>
              <a:buNone/>
            </a:pPr>
            <a:r>
              <a:rPr lang="en" sz="1400"/>
              <a:t>    Show, Clear, Restore</a:t>
            </a:r>
          </a:p>
          <a:p>
            <a:pPr indent="0" lvl="0" marL="152400" rtl="0">
              <a:spcBef>
                <a:spcPts val="0"/>
              </a:spcBef>
              <a:buNone/>
            </a:pPr>
            <a:r>
              <a:rPr lang="en"/>
              <a:t>Description </a:t>
            </a:r>
          </a:p>
          <a:p>
            <a:pPr indent="0" lvl="0" marL="152400" rtl="0">
              <a:spcBef>
                <a:spcPts val="0"/>
              </a:spcBef>
              <a:buNone/>
            </a:pPr>
            <a:r>
              <a:rPr lang="en" sz="1400"/>
              <a:t>    Show, Hide, Quick edit</a:t>
            </a:r>
          </a:p>
          <a:p>
            <a:pPr indent="0" lvl="0" marL="152400" rtl="0">
              <a:spcBef>
                <a:spcPts val="0"/>
              </a:spcBef>
              <a:buNone/>
            </a:pPr>
            <a:r>
              <a:rPr lang="en"/>
              <a:t>Tag</a:t>
            </a:r>
          </a:p>
          <a:p>
            <a:pPr indent="0" lvl="0" marL="152400" rtl="0">
              <a:spcBef>
                <a:spcPts val="0"/>
              </a:spcBef>
              <a:buNone/>
            </a:pPr>
            <a:r>
              <a:rPr lang="en" sz="1400"/>
              <a:t>    Add, Delete, Filter</a:t>
            </a:r>
          </a:p>
          <a:p>
            <a:pPr indent="0" lvl="0" marL="152400" rtl="0">
              <a:spcBef>
                <a:spcPts val="0"/>
              </a:spcBef>
              <a:buNone/>
            </a:pPr>
            <a:r>
              <a:t/>
            </a:r>
            <a:endParaRPr sz="1400"/>
          </a:p>
          <a:p>
            <a:pPr indent="0" lvl="0" marL="152400" rtl="0">
              <a:spcBef>
                <a:spcPts val="0"/>
              </a:spcBef>
              <a:buNone/>
            </a:pPr>
            <a:r>
              <a:t/>
            </a:r>
            <a:endParaRPr sz="1400"/>
          </a:p>
        </p:txBody>
      </p:sp>
      <p:pic>
        <p:nvPicPr>
          <p:cNvPr id="388" name="Shape 388"/>
          <p:cNvPicPr preferRelativeResize="0"/>
          <p:nvPr/>
        </p:nvPicPr>
        <p:blipFill>
          <a:blip r:embed="rId3">
            <a:alphaModFix/>
          </a:blip>
          <a:stretch>
            <a:fillRect/>
          </a:stretch>
        </p:blipFill>
        <p:spPr>
          <a:xfrm>
            <a:off x="3786188" y="2661400"/>
            <a:ext cx="1571625" cy="361950"/>
          </a:xfrm>
          <a:prstGeom prst="rect">
            <a:avLst/>
          </a:prstGeom>
          <a:noFill/>
          <a:ln>
            <a:noFill/>
          </a:ln>
        </p:spPr>
      </p:pic>
      <p:pic>
        <p:nvPicPr>
          <p:cNvPr id="389" name="Shape 389"/>
          <p:cNvPicPr preferRelativeResize="0"/>
          <p:nvPr/>
        </p:nvPicPr>
        <p:blipFill>
          <a:blip r:embed="rId4">
            <a:alphaModFix/>
          </a:blip>
          <a:stretch>
            <a:fillRect/>
          </a:stretch>
        </p:blipFill>
        <p:spPr>
          <a:xfrm>
            <a:off x="3786200" y="3117350"/>
            <a:ext cx="3409950" cy="1352550"/>
          </a:xfrm>
          <a:prstGeom prst="rect">
            <a:avLst/>
          </a:prstGeom>
          <a:noFill/>
          <a:ln>
            <a:noFill/>
          </a:ln>
        </p:spPr>
      </p:pic>
      <p:pic>
        <p:nvPicPr>
          <p:cNvPr id="390" name="Shape 390"/>
          <p:cNvPicPr preferRelativeResize="0"/>
          <p:nvPr/>
        </p:nvPicPr>
        <p:blipFill>
          <a:blip r:embed="rId5">
            <a:alphaModFix/>
          </a:blip>
          <a:stretch>
            <a:fillRect/>
          </a:stretch>
        </p:blipFill>
        <p:spPr>
          <a:xfrm>
            <a:off x="5492947" y="611747"/>
            <a:ext cx="2487525" cy="2003625"/>
          </a:xfrm>
          <a:prstGeom prst="rect">
            <a:avLst/>
          </a:prstGeom>
          <a:noFill/>
          <a:ln>
            <a:noFill/>
          </a:ln>
        </p:spPr>
      </p:pic>
      <p:pic>
        <p:nvPicPr>
          <p:cNvPr id="391" name="Shape 391"/>
          <p:cNvPicPr preferRelativeResize="0"/>
          <p:nvPr/>
        </p:nvPicPr>
        <p:blipFill>
          <a:blip r:embed="rId6">
            <a:alphaModFix/>
          </a:blip>
          <a:stretch>
            <a:fillRect/>
          </a:stretch>
        </p:blipFill>
        <p:spPr>
          <a:xfrm>
            <a:off x="3786200" y="1978225"/>
            <a:ext cx="1086643" cy="368800"/>
          </a:xfrm>
          <a:prstGeom prst="rect">
            <a:avLst/>
          </a:prstGeom>
          <a:noFill/>
          <a:ln>
            <a:noFill/>
          </a:ln>
        </p:spPr>
      </p:pic>
      <p:pic>
        <p:nvPicPr>
          <p:cNvPr id="392" name="Shape 392"/>
          <p:cNvPicPr preferRelativeResize="0"/>
          <p:nvPr/>
        </p:nvPicPr>
        <p:blipFill>
          <a:blip r:embed="rId7">
            <a:alphaModFix/>
          </a:blip>
          <a:stretch>
            <a:fillRect/>
          </a:stretch>
        </p:blipFill>
        <p:spPr>
          <a:xfrm>
            <a:off x="723000" y="4286400"/>
            <a:ext cx="3550481" cy="36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61" name="Shape 16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62" name="Shape 162"/>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Software Architecture</a:t>
            </a:r>
          </a:p>
        </p:txBody>
      </p:sp>
      <p:sp>
        <p:nvSpPr>
          <p:cNvPr id="163" name="Shape 16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stack.jpg" id="164" name="Shape 164"/>
          <p:cNvPicPr preferRelativeResize="0"/>
          <p:nvPr/>
        </p:nvPicPr>
        <p:blipFill>
          <a:blip r:embed="rId3">
            <a:alphaModFix/>
          </a:blip>
          <a:stretch>
            <a:fillRect/>
          </a:stretch>
        </p:blipFill>
        <p:spPr>
          <a:xfrm>
            <a:off x="5367825" y="513800"/>
            <a:ext cx="3568226" cy="1529250"/>
          </a:xfrm>
          <a:prstGeom prst="rect">
            <a:avLst/>
          </a:prstGeom>
          <a:noFill/>
          <a:ln>
            <a:noFill/>
          </a:ln>
        </p:spPr>
      </p:pic>
      <p:pic>
        <p:nvPicPr>
          <p:cNvPr descr="lamp-training-course.png" id="165" name="Shape 165"/>
          <p:cNvPicPr preferRelativeResize="0"/>
          <p:nvPr/>
        </p:nvPicPr>
        <p:blipFill>
          <a:blip r:embed="rId4">
            <a:alphaModFix/>
          </a:blip>
          <a:stretch>
            <a:fillRect/>
          </a:stretch>
        </p:blipFill>
        <p:spPr>
          <a:xfrm>
            <a:off x="690800" y="1844475"/>
            <a:ext cx="3810000" cy="2571750"/>
          </a:xfrm>
          <a:prstGeom prst="rect">
            <a:avLst/>
          </a:prstGeom>
          <a:noFill/>
          <a:ln>
            <a:noFill/>
          </a:ln>
        </p:spPr>
      </p:pic>
      <p:pic>
        <p:nvPicPr>
          <p:cNvPr descr="Open-Source-Why.png" id="166" name="Shape 166"/>
          <p:cNvPicPr preferRelativeResize="0"/>
          <p:nvPr/>
        </p:nvPicPr>
        <p:blipFill>
          <a:blip r:embed="rId5">
            <a:alphaModFix/>
          </a:blip>
          <a:stretch>
            <a:fillRect/>
          </a:stretch>
        </p:blipFill>
        <p:spPr>
          <a:xfrm>
            <a:off x="5673200" y="2427325"/>
            <a:ext cx="2105475" cy="1579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rPr b="1" lang="en"/>
              <a:t>New Features</a:t>
            </a:r>
          </a:p>
          <a:p>
            <a:pPr lvl="0" rtl="0">
              <a:spcBef>
                <a:spcPts val="0"/>
              </a:spcBef>
              <a:buNone/>
            </a:pPr>
            <a:r>
              <a:t/>
            </a:r>
            <a:endParaRPr/>
          </a:p>
        </p:txBody>
      </p:sp>
      <p:sp>
        <p:nvSpPr>
          <p:cNvPr id="398" name="Shape 39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lang="en"/>
              <a:t>Sort: </a:t>
            </a:r>
          </a:p>
          <a:p>
            <a:pPr lvl="0" rtl="0">
              <a:spcBef>
                <a:spcPts val="0"/>
              </a:spcBef>
              <a:buNone/>
            </a:pPr>
            <a:r>
              <a:rPr lang="en" sz="1400"/>
              <a:t>    Sort by hand(default)</a:t>
            </a:r>
          </a:p>
          <a:p>
            <a:pPr lvl="0" rtl="0">
              <a:spcBef>
                <a:spcPts val="0"/>
              </a:spcBef>
              <a:buNone/>
            </a:pPr>
            <a:r>
              <a:rPr lang="en" sz="1400"/>
              <a:t>    Sort by date created</a:t>
            </a:r>
          </a:p>
          <a:p>
            <a:pPr lvl="0" rtl="0">
              <a:spcBef>
                <a:spcPts val="0"/>
              </a:spcBef>
              <a:buNone/>
            </a:pPr>
            <a:r>
              <a:rPr lang="en" sz="1400"/>
              <a:t>    Sort by point</a:t>
            </a:r>
          </a:p>
          <a:p>
            <a:pPr lvl="0" rtl="0">
              <a:spcBef>
                <a:spcPts val="0"/>
              </a:spcBef>
              <a:buNone/>
            </a:pPr>
            <a:r>
              <a:rPr lang="en" sz="1400"/>
              <a:t>    Sort by date modified</a:t>
            </a:r>
          </a:p>
          <a:p>
            <a:pPr lvl="0" rtl="0">
              <a:spcBef>
                <a:spcPts val="0"/>
              </a:spcBef>
              <a:buNone/>
            </a:pPr>
            <a:r>
              <a:rPr lang="en"/>
              <a:t>Others: </a:t>
            </a:r>
          </a:p>
          <a:p>
            <a:pPr lvl="0" rtl="0">
              <a:spcBef>
                <a:spcPts val="0"/>
              </a:spcBef>
              <a:buNone/>
            </a:pPr>
            <a:r>
              <a:rPr lang="en" sz="1400"/>
              <a:t>    Show all stories</a:t>
            </a:r>
          </a:p>
          <a:p>
            <a:pPr lvl="0" rtl="0">
              <a:spcBef>
                <a:spcPts val="0"/>
              </a:spcBef>
              <a:buNone/>
            </a:pPr>
            <a:r>
              <a:rPr lang="en" sz="1400"/>
              <a:t>    Advanced add new story</a:t>
            </a:r>
          </a:p>
          <a:p>
            <a:pPr lvl="0" rtl="0">
              <a:spcBef>
                <a:spcPts val="0"/>
              </a:spcBef>
              <a:buNone/>
            </a:pPr>
            <a:r>
              <a:rPr lang="en" sz="1400"/>
              <a:t>	Search story</a:t>
            </a:r>
          </a:p>
          <a:p>
            <a:pPr lvl="0" rtl="0">
              <a:spcBef>
                <a:spcPts val="0"/>
              </a:spcBef>
              <a:buNone/>
            </a:pPr>
            <a:r>
              <a:rPr lang="en" sz="1400"/>
              <a:t>	Other options for story</a:t>
            </a:r>
          </a:p>
          <a:p>
            <a:pPr lvl="0" rtl="0">
              <a:spcBef>
                <a:spcPts val="0"/>
              </a:spcBef>
              <a:buNone/>
            </a:pPr>
            <a:r>
              <a:rPr lang="en" sz="1400"/>
              <a:t>    </a:t>
            </a:r>
          </a:p>
        </p:txBody>
      </p:sp>
      <p:pic>
        <p:nvPicPr>
          <p:cNvPr id="399" name="Shape 399"/>
          <p:cNvPicPr preferRelativeResize="0"/>
          <p:nvPr/>
        </p:nvPicPr>
        <p:blipFill>
          <a:blip r:embed="rId3">
            <a:alphaModFix/>
          </a:blip>
          <a:stretch>
            <a:fillRect/>
          </a:stretch>
        </p:blipFill>
        <p:spPr>
          <a:xfrm>
            <a:off x="3471575" y="3643150"/>
            <a:ext cx="371475" cy="266700"/>
          </a:xfrm>
          <a:prstGeom prst="rect">
            <a:avLst/>
          </a:prstGeom>
          <a:noFill/>
          <a:ln>
            <a:noFill/>
          </a:ln>
        </p:spPr>
      </p:pic>
      <p:pic>
        <p:nvPicPr>
          <p:cNvPr id="400" name="Shape 400"/>
          <p:cNvPicPr preferRelativeResize="0"/>
          <p:nvPr/>
        </p:nvPicPr>
        <p:blipFill>
          <a:blip r:embed="rId4">
            <a:alphaModFix/>
          </a:blip>
          <a:stretch>
            <a:fillRect/>
          </a:stretch>
        </p:blipFill>
        <p:spPr>
          <a:xfrm>
            <a:off x="3977900" y="3586000"/>
            <a:ext cx="2362200" cy="381000"/>
          </a:xfrm>
          <a:prstGeom prst="rect">
            <a:avLst/>
          </a:prstGeom>
          <a:noFill/>
          <a:ln>
            <a:noFill/>
          </a:ln>
        </p:spPr>
      </p:pic>
      <p:pic>
        <p:nvPicPr>
          <p:cNvPr id="401" name="Shape 401"/>
          <p:cNvPicPr preferRelativeResize="0"/>
          <p:nvPr/>
        </p:nvPicPr>
        <p:blipFill>
          <a:blip r:embed="rId5">
            <a:alphaModFix/>
          </a:blip>
          <a:stretch>
            <a:fillRect/>
          </a:stretch>
        </p:blipFill>
        <p:spPr>
          <a:xfrm>
            <a:off x="3843050" y="1752600"/>
            <a:ext cx="2038350" cy="1123950"/>
          </a:xfrm>
          <a:prstGeom prst="rect">
            <a:avLst/>
          </a:prstGeom>
          <a:noFill/>
          <a:ln>
            <a:noFill/>
          </a:ln>
        </p:spPr>
      </p:pic>
      <p:pic>
        <p:nvPicPr>
          <p:cNvPr id="402" name="Shape 402"/>
          <p:cNvPicPr preferRelativeResize="0"/>
          <p:nvPr/>
        </p:nvPicPr>
        <p:blipFill>
          <a:blip r:embed="rId6">
            <a:alphaModFix/>
          </a:blip>
          <a:stretch>
            <a:fillRect/>
          </a:stretch>
        </p:blipFill>
        <p:spPr>
          <a:xfrm>
            <a:off x="3471575" y="3070313"/>
            <a:ext cx="1272609" cy="379075"/>
          </a:xfrm>
          <a:prstGeom prst="rect">
            <a:avLst/>
          </a:prstGeom>
          <a:noFill/>
          <a:ln>
            <a:noFill/>
          </a:ln>
        </p:spPr>
      </p:pic>
      <p:pic>
        <p:nvPicPr>
          <p:cNvPr id="403" name="Shape 403"/>
          <p:cNvPicPr preferRelativeResize="0"/>
          <p:nvPr/>
        </p:nvPicPr>
        <p:blipFill>
          <a:blip r:embed="rId7">
            <a:alphaModFix/>
          </a:blip>
          <a:stretch>
            <a:fillRect/>
          </a:stretch>
        </p:blipFill>
        <p:spPr>
          <a:xfrm>
            <a:off x="3668325" y="4103625"/>
            <a:ext cx="2981325" cy="85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73" name="Shape 17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74" name="Shape 174"/>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Software Architecture</a:t>
            </a:r>
          </a:p>
        </p:txBody>
      </p:sp>
      <p:sp>
        <p:nvSpPr>
          <p:cNvPr id="175" name="Shape 17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1-01 at 2.01.23 PM.png" id="176" name="Shape 176"/>
          <p:cNvPicPr preferRelativeResize="0"/>
          <p:nvPr/>
        </p:nvPicPr>
        <p:blipFill>
          <a:blip r:embed="rId3">
            <a:alphaModFix/>
          </a:blip>
          <a:stretch>
            <a:fillRect/>
          </a:stretch>
        </p:blipFill>
        <p:spPr>
          <a:xfrm>
            <a:off x="3623050" y="1784275"/>
            <a:ext cx="5264975" cy="2522800"/>
          </a:xfrm>
          <a:prstGeom prst="rect">
            <a:avLst/>
          </a:prstGeom>
          <a:noFill/>
          <a:ln>
            <a:noFill/>
          </a:ln>
        </p:spPr>
      </p:pic>
      <p:pic>
        <p:nvPicPr>
          <p:cNvPr id="177" name="Shape 177"/>
          <p:cNvPicPr preferRelativeResize="0"/>
          <p:nvPr/>
        </p:nvPicPr>
        <p:blipFill>
          <a:blip r:embed="rId4">
            <a:alphaModFix/>
          </a:blip>
          <a:stretch>
            <a:fillRect/>
          </a:stretch>
        </p:blipFill>
        <p:spPr>
          <a:xfrm>
            <a:off x="594650" y="1192150"/>
            <a:ext cx="2658075" cy="336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249575" y="479225"/>
            <a:ext cx="7924800" cy="514200"/>
          </a:xfrm>
          <a:prstGeom prst="rect">
            <a:avLst/>
          </a:prstGeom>
        </p:spPr>
        <p:txBody>
          <a:bodyPr anchorCtr="0" anchor="t" bIns="91425" lIns="91425" rIns="91425" wrap="square" tIns="91425">
            <a:noAutofit/>
          </a:bodyPr>
          <a:lstStyle/>
          <a:p>
            <a:pPr lvl="0" rtl="0">
              <a:spcBef>
                <a:spcPts val="0"/>
              </a:spcBef>
              <a:buNone/>
            </a:pPr>
            <a:r>
              <a:rPr b="1" lang="en"/>
              <a:t>Design Pattern</a:t>
            </a:r>
          </a:p>
        </p:txBody>
      </p:sp>
      <p:pic>
        <p:nvPicPr>
          <p:cNvPr id="183" name="Shape 183"/>
          <p:cNvPicPr preferRelativeResize="0"/>
          <p:nvPr/>
        </p:nvPicPr>
        <p:blipFill>
          <a:blip r:embed="rId3">
            <a:alphaModFix/>
          </a:blip>
          <a:stretch>
            <a:fillRect/>
          </a:stretch>
        </p:blipFill>
        <p:spPr>
          <a:xfrm>
            <a:off x="3429000" y="1238100"/>
            <a:ext cx="5419725" cy="3361375"/>
          </a:xfrm>
          <a:prstGeom prst="rect">
            <a:avLst/>
          </a:prstGeom>
          <a:noFill/>
          <a:ln>
            <a:noFill/>
          </a:ln>
        </p:spPr>
      </p:pic>
      <p:sp>
        <p:nvSpPr>
          <p:cNvPr id="184" name="Shape 184"/>
          <p:cNvSpPr txBox="1"/>
          <p:nvPr/>
        </p:nvSpPr>
        <p:spPr>
          <a:xfrm>
            <a:off x="249575" y="1335325"/>
            <a:ext cx="3165300" cy="3029100"/>
          </a:xfrm>
          <a:prstGeom prst="rect">
            <a:avLst/>
          </a:prstGeom>
          <a:noFill/>
          <a:ln>
            <a:noFill/>
          </a:ln>
        </p:spPr>
        <p:txBody>
          <a:bodyPr anchorCtr="0" anchor="t" bIns="91425" lIns="91425" rIns="91425" wrap="square" tIns="91425">
            <a:noAutofit/>
          </a:bodyPr>
          <a:lstStyle/>
          <a:p>
            <a:pPr indent="-368300" lvl="0" marL="457200" rtl="0">
              <a:spcBef>
                <a:spcPts val="0"/>
              </a:spcBef>
              <a:spcAft>
                <a:spcPts val="0"/>
              </a:spcAft>
              <a:buSzPct val="100000"/>
              <a:buChar char="●"/>
            </a:pPr>
            <a:r>
              <a:rPr lang="en" sz="2200"/>
              <a:t>Model: </a:t>
            </a:r>
          </a:p>
          <a:p>
            <a:pPr indent="-368300" lvl="1" marL="914400" rtl="0">
              <a:spcBef>
                <a:spcPts val="0"/>
              </a:spcBef>
              <a:spcAft>
                <a:spcPts val="0"/>
              </a:spcAft>
              <a:buSzPct val="100000"/>
              <a:buChar char="○"/>
            </a:pPr>
            <a:r>
              <a:rPr lang="en" sz="2200"/>
              <a:t>MySQL</a:t>
            </a:r>
          </a:p>
          <a:p>
            <a:pPr indent="-368300" lvl="0" marL="457200" rtl="0">
              <a:spcBef>
                <a:spcPts val="0"/>
              </a:spcBef>
              <a:spcAft>
                <a:spcPts val="0"/>
              </a:spcAft>
              <a:buSzPct val="100000"/>
              <a:buChar char="●"/>
            </a:pPr>
            <a:r>
              <a:rPr lang="en" sz="2200"/>
              <a:t>View:</a:t>
            </a:r>
          </a:p>
          <a:p>
            <a:pPr indent="-368300" lvl="1" marL="914400" rtl="0">
              <a:spcBef>
                <a:spcPts val="0"/>
              </a:spcBef>
              <a:spcAft>
                <a:spcPts val="0"/>
              </a:spcAft>
              <a:buSzPct val="100000"/>
              <a:buChar char="○"/>
            </a:pPr>
            <a:r>
              <a:rPr lang="en" sz="2200"/>
              <a:t>HTML, CSS，</a:t>
            </a:r>
            <a:r>
              <a:rPr lang="en" sz="2200">
                <a:solidFill>
                  <a:schemeClr val="dk1"/>
                </a:solidFill>
              </a:rPr>
              <a:t>JQuery, Javascript</a:t>
            </a:r>
          </a:p>
          <a:p>
            <a:pPr indent="-368300" lvl="0" marL="457200" rtl="0">
              <a:spcBef>
                <a:spcPts val="0"/>
              </a:spcBef>
              <a:buClr>
                <a:schemeClr val="dk1"/>
              </a:buClr>
              <a:buSzPct val="100000"/>
              <a:buChar char="●"/>
            </a:pPr>
            <a:r>
              <a:rPr lang="en" sz="2200">
                <a:solidFill>
                  <a:schemeClr val="dk1"/>
                </a:solidFill>
              </a:rPr>
              <a:t>Controller:</a:t>
            </a:r>
          </a:p>
          <a:p>
            <a:pPr indent="-368300" lvl="1" marL="914400" rtl="0">
              <a:spcBef>
                <a:spcPts val="0"/>
              </a:spcBef>
              <a:buClr>
                <a:schemeClr val="dk1"/>
              </a:buClr>
              <a:buSzPct val="100000"/>
              <a:buChar char="○"/>
            </a:pPr>
            <a:r>
              <a:rPr lang="en" sz="2200">
                <a:solidFill>
                  <a:schemeClr val="dk1"/>
                </a:solidFill>
              </a:rPr>
              <a:t>PHP </a:t>
            </a:r>
          </a:p>
          <a:p>
            <a:pPr indent="0" lvl="0" marL="457200">
              <a:spcBef>
                <a:spcPts val="0"/>
              </a:spcBef>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91" name="Shape 19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92" name="Shape 192"/>
          <p:cNvSpPr txBox="1"/>
          <p:nvPr>
            <p:ph type="title"/>
          </p:nvPr>
        </p:nvSpPr>
        <p:spPr>
          <a:xfrm>
            <a:off x="235125"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Design Pattern</a:t>
            </a:r>
          </a:p>
        </p:txBody>
      </p:sp>
      <p:sp>
        <p:nvSpPr>
          <p:cNvPr id="193" name="Shape 19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mvc.png" id="194" name="Shape 194"/>
          <p:cNvPicPr preferRelativeResize="0"/>
          <p:nvPr/>
        </p:nvPicPr>
        <p:blipFill>
          <a:blip r:embed="rId3">
            <a:alphaModFix/>
          </a:blip>
          <a:stretch>
            <a:fillRect/>
          </a:stretch>
        </p:blipFill>
        <p:spPr>
          <a:xfrm>
            <a:off x="90450" y="1778600"/>
            <a:ext cx="4813025" cy="2297750"/>
          </a:xfrm>
          <a:prstGeom prst="rect">
            <a:avLst/>
          </a:prstGeom>
          <a:noFill/>
          <a:ln>
            <a:noFill/>
          </a:ln>
        </p:spPr>
      </p:pic>
      <p:graphicFrame>
        <p:nvGraphicFramePr>
          <p:cNvPr id="195" name="Shape 195"/>
          <p:cNvGraphicFramePr/>
          <p:nvPr/>
        </p:nvGraphicFramePr>
        <p:xfrm>
          <a:off x="5039150" y="1090575"/>
          <a:ext cx="3000000" cy="3000000"/>
        </p:xfrm>
        <a:graphic>
          <a:graphicData uri="http://schemas.openxmlformats.org/drawingml/2006/table">
            <a:tbl>
              <a:tblPr>
                <a:noFill/>
                <a:tableStyleId>{6179A3D8-9FBE-4992-BF24-EA5C50DFC870}</a:tableStyleId>
              </a:tblPr>
              <a:tblGrid>
                <a:gridCol w="1307400"/>
                <a:gridCol w="1307400"/>
                <a:gridCol w="1307400"/>
              </a:tblGrid>
              <a:tr h="195925">
                <a:tc>
                  <a:txBody>
                    <a:bodyPr>
                      <a:noAutofit/>
                    </a:bodyPr>
                    <a:lstStyle/>
                    <a:p>
                      <a:pPr lvl="0" rtl="0">
                        <a:spcBef>
                          <a:spcPts val="0"/>
                        </a:spcBef>
                        <a:buNone/>
                      </a:pPr>
                      <a:r>
                        <a:rPr lang="en"/>
                        <a:t>Model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Controller</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12850">
                <a:tc>
                  <a:txBody>
                    <a:bodyPr>
                      <a:noAutofit/>
                    </a:bodyPr>
                    <a:lstStyle/>
                    <a:p>
                      <a:pPr lvl="0" rtl="0">
                        <a:spcBef>
                          <a:spcPts val="0"/>
                        </a:spcBef>
                        <a:buNone/>
                      </a:pPr>
                      <a:r>
                        <a:rPr lang="en"/>
                        <a:t>Database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UI, Web Interface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Business Logic</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898050">
                <a:tc>
                  <a:txBody>
                    <a:bodyPr>
                      <a:noAutofit/>
                    </a:bodyPr>
                    <a:lstStyle/>
                    <a:p>
                      <a:pPr lvl="0" rtl="0">
                        <a:spcBef>
                          <a:spcPts val="0"/>
                        </a:spcBef>
                        <a:buNone/>
                      </a:pPr>
                      <a:r>
                        <a:rPr lang="en"/>
                        <a:t>MySQL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HTML,CSS,Javascript,JQuery</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PHP</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281275">
                <a:tc>
                  <a:txBody>
                    <a:bodyPr>
                      <a:noAutofit/>
                    </a:bodyPr>
                    <a:lstStyle/>
                    <a:p>
                      <a:pPr lvl="0" rtl="0">
                        <a:spcBef>
                          <a:spcPts val="0"/>
                        </a:spcBef>
                        <a:buNone/>
                      </a:pPr>
                      <a:r>
                        <a:rPr lang="en"/>
                        <a:t>Store all the data</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Present the front-end web page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Exchange data between Model and 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02" name="Shape 202"/>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03" name="Shape 203"/>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Controller</a:t>
            </a:r>
          </a:p>
        </p:txBody>
      </p:sp>
      <p:sp>
        <p:nvSpPr>
          <p:cNvPr id="204" name="Shape 20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05" name="Shape 205"/>
          <p:cNvPicPr preferRelativeResize="0"/>
          <p:nvPr/>
        </p:nvPicPr>
        <p:blipFill>
          <a:blip r:embed="rId3">
            <a:alphaModFix/>
          </a:blip>
          <a:stretch>
            <a:fillRect/>
          </a:stretch>
        </p:blipFill>
        <p:spPr>
          <a:xfrm>
            <a:off x="4230775" y="513800"/>
            <a:ext cx="4359052" cy="3810700"/>
          </a:xfrm>
          <a:prstGeom prst="rect">
            <a:avLst/>
          </a:prstGeom>
          <a:noFill/>
          <a:ln>
            <a:noFill/>
          </a:ln>
        </p:spPr>
      </p:pic>
      <p:sp>
        <p:nvSpPr>
          <p:cNvPr id="206" name="Shape 206"/>
          <p:cNvSpPr txBox="1"/>
          <p:nvPr/>
        </p:nvSpPr>
        <p:spPr>
          <a:xfrm>
            <a:off x="296750" y="15455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buClr>
                <a:schemeClr val="dk1"/>
              </a:buClr>
              <a:buSzPct val="100000"/>
              <a:buChar char="●"/>
            </a:pPr>
            <a:r>
              <a:rPr lang="en" sz="2200">
                <a:solidFill>
                  <a:schemeClr val="dk1"/>
                </a:solidFill>
              </a:rPr>
              <a:t>Class Diagram</a:t>
            </a:r>
          </a:p>
          <a:p>
            <a:pPr indent="-368300" lvl="1" marL="914400" rtl="0">
              <a:spcBef>
                <a:spcPts val="0"/>
              </a:spcBef>
              <a:buClr>
                <a:schemeClr val="dk1"/>
              </a:buClr>
              <a:buSzPct val="100000"/>
              <a:buChar char="○"/>
            </a:pPr>
            <a:r>
              <a:rPr lang="en" sz="2200">
                <a:solidFill>
                  <a:schemeClr val="dk1"/>
                </a:solidFill>
              </a:rPr>
              <a:t>Based on PHP</a:t>
            </a:r>
          </a:p>
          <a:p>
            <a:pPr indent="-368300" lvl="1" marL="914400" rtl="0">
              <a:spcBef>
                <a:spcPts val="0"/>
              </a:spcBef>
              <a:buClr>
                <a:schemeClr val="dk1"/>
              </a:buClr>
              <a:buSzPct val="100000"/>
              <a:buChar char="○"/>
            </a:pPr>
            <a:r>
              <a:rPr lang="en" sz="2200">
                <a:solidFill>
                  <a:schemeClr val="dk1"/>
                </a:solidFill>
              </a:rPr>
              <a:t>Insert </a:t>
            </a:r>
          </a:p>
          <a:p>
            <a:pPr indent="-368300" lvl="1" marL="914400" rtl="0">
              <a:spcBef>
                <a:spcPts val="0"/>
              </a:spcBef>
              <a:buClr>
                <a:schemeClr val="dk1"/>
              </a:buClr>
              <a:buSzPct val="100000"/>
              <a:buChar char="○"/>
            </a:pPr>
            <a:r>
              <a:rPr lang="en" sz="2200">
                <a:solidFill>
                  <a:schemeClr val="dk1"/>
                </a:solidFill>
              </a:rPr>
              <a:t>Retrieve</a:t>
            </a:r>
          </a:p>
          <a:p>
            <a:pPr indent="0" lvl="0" marL="457200" rtl="0">
              <a:spcBef>
                <a:spcPts val="0"/>
              </a:spcBef>
              <a:buNone/>
            </a:pPr>
            <a:r>
              <a:t/>
            </a:r>
            <a:endParaRPr sz="2200"/>
          </a:p>
          <a:p>
            <a:pPr lvl="0" rtl="0">
              <a:spcBef>
                <a:spcPts val="0"/>
              </a:spcBef>
              <a:buNone/>
            </a:pPr>
            <a:r>
              <a:t/>
            </a:r>
            <a:endParaRPr sz="2200"/>
          </a:p>
          <a:p>
            <a:pPr lvl="0" marR="0" rtl="0" algn="l">
              <a:lnSpc>
                <a:spcPct val="100000"/>
              </a:lnSpc>
              <a:spcBef>
                <a:spcPts val="0"/>
              </a:spcBef>
              <a:spcAft>
                <a:spcPts val="0"/>
              </a:spcAft>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220575" y="559300"/>
            <a:ext cx="7924800" cy="514200"/>
          </a:xfrm>
          <a:prstGeom prst="rect">
            <a:avLst/>
          </a:prstGeom>
        </p:spPr>
        <p:txBody>
          <a:bodyPr anchorCtr="0" anchor="t" bIns="91425" lIns="91425" rIns="91425" wrap="square" tIns="91425">
            <a:noAutofit/>
          </a:bodyPr>
          <a:lstStyle/>
          <a:p>
            <a:pPr lvl="0">
              <a:spcBef>
                <a:spcPts val="0"/>
              </a:spcBef>
              <a:buNone/>
            </a:pPr>
            <a:r>
              <a:rPr b="1" lang="en"/>
              <a:t>Model:</a:t>
            </a:r>
          </a:p>
          <a:p>
            <a:pPr lvl="0" rtl="0">
              <a:spcBef>
                <a:spcPts val="0"/>
              </a:spcBef>
              <a:buNone/>
            </a:pPr>
            <a:r>
              <a:rPr b="1" lang="en"/>
              <a:t>Database </a:t>
            </a:r>
          </a:p>
        </p:txBody>
      </p:sp>
      <p:pic>
        <p:nvPicPr>
          <p:cNvPr id="212" name="Shape 212"/>
          <p:cNvPicPr preferRelativeResize="0"/>
          <p:nvPr/>
        </p:nvPicPr>
        <p:blipFill>
          <a:blip r:embed="rId3">
            <a:alphaModFix/>
          </a:blip>
          <a:stretch>
            <a:fillRect/>
          </a:stretch>
        </p:blipFill>
        <p:spPr>
          <a:xfrm>
            <a:off x="3741525" y="695250"/>
            <a:ext cx="5250562" cy="3753000"/>
          </a:xfrm>
          <a:prstGeom prst="rect">
            <a:avLst/>
          </a:prstGeom>
          <a:noFill/>
          <a:ln>
            <a:noFill/>
          </a:ln>
        </p:spPr>
      </p:pic>
      <p:sp>
        <p:nvSpPr>
          <p:cNvPr id="213" name="Shape 213"/>
          <p:cNvSpPr txBox="1"/>
          <p:nvPr/>
        </p:nvSpPr>
        <p:spPr>
          <a:xfrm>
            <a:off x="296750" y="17741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buClr>
                <a:schemeClr val="dk1"/>
              </a:buClr>
              <a:buSzPct val="100000"/>
              <a:buChar char="●"/>
            </a:pPr>
            <a:r>
              <a:rPr lang="en" sz="2200">
                <a:solidFill>
                  <a:schemeClr val="dk1"/>
                </a:solidFill>
              </a:rPr>
              <a:t>MySQL(WHY?)</a:t>
            </a:r>
          </a:p>
          <a:p>
            <a:pPr indent="-368300" lvl="1" marL="914400" rtl="0">
              <a:spcBef>
                <a:spcPts val="0"/>
              </a:spcBef>
              <a:buClr>
                <a:schemeClr val="dk1"/>
              </a:buClr>
              <a:buSzPct val="100000"/>
              <a:buChar char="○"/>
            </a:pPr>
            <a:r>
              <a:rPr lang="en" sz="2200">
                <a:solidFill>
                  <a:schemeClr val="dk1"/>
                </a:solidFill>
              </a:rPr>
              <a:t>Easy to use</a:t>
            </a:r>
          </a:p>
          <a:p>
            <a:pPr indent="-368300" lvl="1" marL="914400" rtl="0">
              <a:spcBef>
                <a:spcPts val="0"/>
              </a:spcBef>
              <a:buClr>
                <a:schemeClr val="dk1"/>
              </a:buClr>
              <a:buSzPct val="100000"/>
              <a:buChar char="○"/>
            </a:pPr>
            <a:r>
              <a:rPr lang="en" sz="2200">
                <a:solidFill>
                  <a:schemeClr val="dk1"/>
                </a:solidFill>
              </a:rPr>
              <a:t>Free</a:t>
            </a:r>
          </a:p>
          <a:p>
            <a:pPr indent="-368300" lvl="1" marL="914400" rtl="0">
              <a:spcBef>
                <a:spcPts val="0"/>
              </a:spcBef>
              <a:buClr>
                <a:schemeClr val="dk1"/>
              </a:buClr>
              <a:buSzPct val="100000"/>
              <a:buChar char="○"/>
            </a:pPr>
            <a:r>
              <a:rPr lang="en" sz="2200">
                <a:solidFill>
                  <a:schemeClr val="dk1"/>
                </a:solidFill>
              </a:rPr>
              <a:t>Scalable </a:t>
            </a:r>
          </a:p>
          <a:p>
            <a:pPr indent="-368300" lvl="1" marL="914400" rtl="0">
              <a:spcBef>
                <a:spcPts val="0"/>
              </a:spcBef>
              <a:buClr>
                <a:schemeClr val="dk1"/>
              </a:buClr>
              <a:buSzPct val="100000"/>
              <a:buChar char="○"/>
            </a:pPr>
            <a:r>
              <a:rPr lang="en" sz="2200">
                <a:solidFill>
                  <a:schemeClr val="dk1"/>
                </a:solidFill>
              </a:rPr>
              <a:t>OS</a:t>
            </a:r>
          </a:p>
          <a:p>
            <a:pPr indent="-368300" lvl="0" marL="457200" rtl="0">
              <a:spcBef>
                <a:spcPts val="0"/>
              </a:spcBef>
              <a:buSzPct val="100000"/>
              <a:buChar char="●"/>
            </a:pPr>
            <a:r>
              <a:rPr lang="en" sz="2200"/>
              <a:t>Database modeling</a:t>
            </a:r>
          </a:p>
          <a:p>
            <a:pPr lvl="0" marR="0" rtl="0" algn="l">
              <a:lnSpc>
                <a:spcPct val="100000"/>
              </a:lnSpc>
              <a:spcBef>
                <a:spcPts val="0"/>
              </a:spcBef>
              <a:spcAft>
                <a:spcPts val="0"/>
              </a:spcAft>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228600" y="571500"/>
            <a:ext cx="7924800" cy="514200"/>
          </a:xfrm>
          <a:prstGeom prst="rect">
            <a:avLst/>
          </a:prstGeom>
        </p:spPr>
        <p:txBody>
          <a:bodyPr anchorCtr="0" anchor="t" bIns="91425" lIns="91425" rIns="91425" wrap="square" tIns="91425">
            <a:noAutofit/>
          </a:bodyPr>
          <a:lstStyle/>
          <a:p>
            <a:pPr lvl="0" rtl="0">
              <a:spcBef>
                <a:spcPts val="0"/>
              </a:spcBef>
              <a:buNone/>
            </a:pPr>
            <a:r>
              <a:rPr b="1" lang="en"/>
              <a:t>Database (Con.) </a:t>
            </a:r>
          </a:p>
        </p:txBody>
      </p:sp>
      <p:sp>
        <p:nvSpPr>
          <p:cNvPr id="219" name="Shape 219"/>
          <p:cNvSpPr txBox="1"/>
          <p:nvPr/>
        </p:nvSpPr>
        <p:spPr>
          <a:xfrm>
            <a:off x="296750" y="15455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spcAft>
                <a:spcPts val="0"/>
              </a:spcAft>
              <a:buSzPct val="100000"/>
              <a:buChar char="●"/>
            </a:pPr>
            <a:r>
              <a:rPr lang="en" sz="2200"/>
              <a:t>Database modeling</a:t>
            </a:r>
          </a:p>
          <a:p>
            <a:pPr indent="-368300" lvl="1" marL="914400" rtl="0">
              <a:spcBef>
                <a:spcPts val="0"/>
              </a:spcBef>
              <a:spcAft>
                <a:spcPts val="0"/>
              </a:spcAft>
              <a:buSzPct val="100000"/>
              <a:buChar char="○"/>
            </a:pPr>
            <a:r>
              <a:rPr lang="en" sz="2200"/>
              <a:t>Schema</a:t>
            </a:r>
          </a:p>
          <a:p>
            <a:pPr indent="-368300" lvl="1" marL="914400" rtl="0">
              <a:spcBef>
                <a:spcPts val="0"/>
              </a:spcBef>
              <a:spcAft>
                <a:spcPts val="0"/>
              </a:spcAft>
              <a:buSzPct val="100000"/>
              <a:buChar char="○"/>
            </a:pPr>
            <a:r>
              <a:rPr lang="en" sz="2200"/>
              <a:t>Primary Key</a:t>
            </a:r>
          </a:p>
          <a:p>
            <a:pPr indent="-368300" lvl="1" marL="914400" rtl="0">
              <a:spcBef>
                <a:spcPts val="0"/>
              </a:spcBef>
              <a:spcAft>
                <a:spcPts val="0"/>
              </a:spcAft>
              <a:buSzPct val="100000"/>
              <a:buChar char="○"/>
            </a:pPr>
            <a:r>
              <a:rPr lang="en" sz="2200"/>
              <a:t>Foreign Key</a:t>
            </a:r>
          </a:p>
          <a:p>
            <a:pPr indent="-368300" lvl="1" marL="914400" rtl="0">
              <a:spcBef>
                <a:spcPts val="0"/>
              </a:spcBef>
              <a:buSzPct val="100000"/>
              <a:buChar char="○"/>
            </a:pPr>
            <a:r>
              <a:rPr lang="en" sz="2200"/>
              <a:t>Constraints</a:t>
            </a:r>
          </a:p>
          <a:p>
            <a:pPr lvl="0" marR="0" rtl="0" algn="l">
              <a:lnSpc>
                <a:spcPct val="100000"/>
              </a:lnSpc>
              <a:spcBef>
                <a:spcPts val="0"/>
              </a:spcBef>
              <a:spcAft>
                <a:spcPts val="0"/>
              </a:spcAft>
              <a:buNone/>
            </a:pPr>
            <a:r>
              <a:t/>
            </a:r>
            <a:endParaRPr sz="2200"/>
          </a:p>
        </p:txBody>
      </p:sp>
      <p:pic>
        <p:nvPicPr>
          <p:cNvPr id="220" name="Shape 220"/>
          <p:cNvPicPr preferRelativeResize="0"/>
          <p:nvPr/>
        </p:nvPicPr>
        <p:blipFill>
          <a:blip r:embed="rId3">
            <a:alphaModFix/>
          </a:blip>
          <a:stretch>
            <a:fillRect/>
          </a:stretch>
        </p:blipFill>
        <p:spPr>
          <a:xfrm>
            <a:off x="4108900" y="733350"/>
            <a:ext cx="4491980" cy="367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